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8" r:id="rId5"/>
    <p:sldId id="261" r:id="rId6"/>
    <p:sldId id="273" r:id="rId7"/>
    <p:sldId id="262" r:id="rId8"/>
    <p:sldId id="264" r:id="rId9"/>
    <p:sldId id="270" r:id="rId10"/>
    <p:sldId id="272" r:id="rId11"/>
    <p:sldId id="266" r:id="rId12"/>
    <p:sldId id="269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9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3250B-444D-4B70-BA7D-0594F50BC0A3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B6A90-6468-49D1-A756-2C126A1938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17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4817" tIns="47407" rIns="94817" bIns="47407"/>
          <a:lstStyle/>
          <a:p>
            <a:pPr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1508" name="Foliennummernplatzhalter 3"/>
          <p:cNvSpPr txBox="1">
            <a:spLocks noGrp="1"/>
          </p:cNvSpPr>
          <p:nvPr/>
        </p:nvSpPr>
        <p:spPr bwMode="auto">
          <a:xfrm>
            <a:off x="3885453" y="8686288"/>
            <a:ext cx="2970946" cy="45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817" tIns="47407" rIns="94817" bIns="47407" anchor="b"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9B0E2CE4-2DE1-4933-A60D-4F1CEAE59F76}" type="slidenum">
              <a:rPr lang="de-DE" altLang="en-US" sz="1200"/>
              <a:pPr algn="r" eaLnBrk="1" hangingPunct="1"/>
              <a:t>1</a:t>
            </a:fld>
            <a:endParaRPr lang="de-DE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137BB7-F44B-4E2E-BA2C-34A79396D008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35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83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00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59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31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31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4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08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56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37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51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248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DCE7D-3EA3-4EF8-BD4A-71850A96DCD2}" type="datetimeFigureOut">
              <a:rPr lang="de-DE" smtClean="0"/>
              <a:t>21.10.2016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DC52-F71F-4D97-9DEB-51E1390400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1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11.pn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3.png"/><Relationship Id="rId10" Type="http://schemas.openxmlformats.org/officeDocument/2006/relationships/image" Target="../media/image25.jpeg"/><Relationship Id="rId4" Type="http://schemas.openxmlformats.org/officeDocument/2006/relationships/image" Target="../media/image2.pn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205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Picture 11" descr="Image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438"/>
            <a:ext cx="9158288" cy="6191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11"/>
          <p:cNvSpPr>
            <a:spLocks noChangeArrowheads="1"/>
          </p:cNvSpPr>
          <p:nvPr/>
        </p:nvSpPr>
        <p:spPr bwMode="auto">
          <a:xfrm>
            <a:off x="611188" y="989013"/>
            <a:ext cx="4320852" cy="905505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a-DK" altLang="de-DE" sz="2400" b="1" dirty="0" smtClean="0">
                <a:solidFill>
                  <a:schemeClr val="bg1"/>
                </a:solidFill>
                <a:latin typeface="RotisSansSerif"/>
              </a:rPr>
              <a:t>Wadden Sea World Heritage </a:t>
            </a:r>
          </a:p>
          <a:p>
            <a:pPr eaLnBrk="1" hangingPunct="1">
              <a:spcBef>
                <a:spcPct val="20000"/>
              </a:spcBef>
            </a:pPr>
            <a:r>
              <a:rPr lang="da-DK" altLang="de-DE" sz="2400" b="1" dirty="0" smtClean="0">
                <a:solidFill>
                  <a:schemeClr val="bg1"/>
                </a:solidFill>
                <a:latin typeface="RotisSansSerif"/>
              </a:rPr>
              <a:t>at the ITB 2017</a:t>
            </a:r>
            <a:endParaRPr lang="da-DK" altLang="de-DE" sz="2400" b="1" dirty="0">
              <a:solidFill>
                <a:schemeClr val="bg1"/>
              </a:solidFill>
              <a:latin typeface="RotisSansSerif"/>
            </a:endParaRPr>
          </a:p>
        </p:txBody>
      </p:sp>
      <p:sp>
        <p:nvSpPr>
          <p:cNvPr id="2053" name="Rechteck 1"/>
          <p:cNvSpPr>
            <a:spLocks noChangeArrowheads="1"/>
          </p:cNvSpPr>
          <p:nvPr/>
        </p:nvSpPr>
        <p:spPr bwMode="auto">
          <a:xfrm>
            <a:off x="601977" y="2420888"/>
            <a:ext cx="36819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da-DK" altLang="de-DE" sz="1400" b="1" dirty="0">
              <a:solidFill>
                <a:schemeClr val="bg1"/>
              </a:solidFill>
            </a:endParaRPr>
          </a:p>
          <a:p>
            <a:pPr eaLnBrk="1" hangingPunct="1"/>
            <a:r>
              <a:rPr lang="da-DK" altLang="de-DE" sz="1400" b="1" dirty="0" smtClean="0">
                <a:solidFill>
                  <a:schemeClr val="bg1"/>
                </a:solidFill>
                <a:latin typeface="RotisSansSerif"/>
              </a:rPr>
              <a:t>Draft Concept and structure</a:t>
            </a:r>
            <a:endParaRPr lang="en-US" altLang="de-DE" sz="1400" b="1" dirty="0">
              <a:solidFill>
                <a:schemeClr val="bg1"/>
              </a:solidFill>
              <a:latin typeface="RotisSansSerif"/>
            </a:endParaRPr>
          </a:p>
        </p:txBody>
      </p:sp>
    </p:spTree>
    <p:extLst>
      <p:ext uri="{BB962C8B-B14F-4D97-AF65-F5344CB8AC3E}">
        <p14:creationId xmlns:p14="http://schemas.microsoft.com/office/powerpoint/2010/main" val="351333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10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444499" y="1108216"/>
            <a:ext cx="8447983" cy="469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200" dirty="0" smtClean="0"/>
              <a:t>Be present at the </a:t>
            </a:r>
            <a:r>
              <a:rPr lang="en-US" sz="1200" b="1" dirty="0" smtClean="0"/>
              <a:t>Expert Forum &amp; Experience Arena:</a:t>
            </a:r>
          </a:p>
          <a:p>
            <a:endParaRPr lang="en-US" sz="1200" dirty="0"/>
          </a:p>
          <a:p>
            <a:pPr marL="0" indent="0"/>
            <a:r>
              <a:rPr lang="en-US" sz="1200" dirty="0" smtClean="0"/>
              <a:t>During or at one of the 3 trade visitor days </a:t>
            </a:r>
            <a:r>
              <a:rPr lang="en-US" sz="1200" b="1" dirty="0" smtClean="0"/>
              <a:t>(Wednesday/Thursday/Friday) </a:t>
            </a:r>
            <a:r>
              <a:rPr lang="en-US" sz="1200" dirty="0" smtClean="0"/>
              <a:t>use the booth meeting area for </a:t>
            </a:r>
            <a:r>
              <a:rPr lang="en-US" sz="1200" dirty="0"/>
              <a:t>discussion, planning, and </a:t>
            </a:r>
            <a:r>
              <a:rPr lang="en-US" sz="1200" dirty="0" smtClean="0"/>
              <a:t>collaboration. Use this opportunity for knowledge exchange by bringing </a:t>
            </a:r>
            <a:r>
              <a:rPr lang="en-US" sz="1200" dirty="0"/>
              <a:t>together professionals from the tourism industry, academic staff and wider groups &amp; communities to exchange ideas, evidence and expertise</a:t>
            </a:r>
            <a:r>
              <a:rPr lang="en-US" sz="1200" dirty="0" smtClean="0"/>
              <a:t>. Through workshops, presentations, get-togethers share information </a:t>
            </a:r>
            <a:r>
              <a:rPr lang="en-US" sz="1200" dirty="0"/>
              <a:t>and experience and </a:t>
            </a:r>
            <a:r>
              <a:rPr lang="en-US" sz="1200" dirty="0" smtClean="0"/>
              <a:t>discuss the </a:t>
            </a:r>
            <a:r>
              <a:rPr lang="en-US" sz="1200" dirty="0"/>
              <a:t>critical areas of the </a:t>
            </a:r>
            <a:r>
              <a:rPr lang="en-US" sz="1200" dirty="0" smtClean="0"/>
              <a:t>daily work in the Context of World Heritage. This </a:t>
            </a:r>
            <a:r>
              <a:rPr lang="de-DE" sz="1200" dirty="0" err="1" smtClean="0"/>
              <a:t>partner</a:t>
            </a:r>
            <a:r>
              <a:rPr lang="de-DE" sz="1200" dirty="0" smtClean="0"/>
              <a:t> </a:t>
            </a:r>
            <a:r>
              <a:rPr lang="de-DE" sz="1200" dirty="0" err="1" smtClean="0"/>
              <a:t>opportunity</a:t>
            </a:r>
            <a:r>
              <a:rPr lang="de-DE" sz="1200" dirty="0" smtClean="0"/>
              <a:t> </a:t>
            </a:r>
            <a:r>
              <a:rPr lang="de-DE" sz="1200" dirty="0" err="1" smtClean="0"/>
              <a:t>specifically</a:t>
            </a:r>
            <a:r>
              <a:rPr lang="de-DE" sz="1200" dirty="0" smtClean="0"/>
              <a:t> also </a:t>
            </a:r>
            <a:r>
              <a:rPr lang="de-DE" sz="1200" dirty="0" err="1" smtClean="0"/>
              <a:t>addresses</a:t>
            </a:r>
            <a:r>
              <a:rPr lang="de-DE" sz="1200" dirty="0" smtClean="0"/>
              <a:t> a</a:t>
            </a:r>
            <a:r>
              <a:rPr lang="en-US" sz="1200" dirty="0" err="1" smtClean="0"/>
              <a:t>cademics</a:t>
            </a:r>
            <a:r>
              <a:rPr lang="en-US" sz="1200" dirty="0" smtClean="0"/>
              <a:t> interested in presenting their </a:t>
            </a:r>
            <a:r>
              <a:rPr lang="en-US" sz="1200" dirty="0"/>
              <a:t>state of </a:t>
            </a:r>
            <a:r>
              <a:rPr lang="en-US" sz="1200" dirty="0" smtClean="0"/>
              <a:t>research &amp; science.</a:t>
            </a:r>
          </a:p>
          <a:p>
            <a:endParaRPr lang="en-US" sz="1200" dirty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200" b="1" dirty="0" err="1" smtClean="0">
                <a:ea typeface="Calibri"/>
              </a:rPr>
              <a:t>What</a:t>
            </a:r>
            <a:r>
              <a:rPr lang="de-DE" sz="1200" b="1" dirty="0" smtClean="0">
                <a:ea typeface="Calibri"/>
              </a:rPr>
              <a:t> </a:t>
            </a:r>
            <a:r>
              <a:rPr lang="de-DE" sz="1200" b="1" dirty="0">
                <a:ea typeface="Calibri"/>
              </a:rPr>
              <a:t>do </a:t>
            </a:r>
            <a:r>
              <a:rPr lang="de-DE" sz="1200" b="1" dirty="0" err="1">
                <a:ea typeface="Calibri"/>
              </a:rPr>
              <a:t>we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offer</a:t>
            </a:r>
            <a:r>
              <a:rPr lang="de-DE" sz="1200" b="1" dirty="0">
                <a:ea typeface="Calibri"/>
              </a:rPr>
              <a:t>?</a:t>
            </a:r>
            <a:endParaRPr lang="de-DE" sz="12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Area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your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workshop</a:t>
            </a:r>
            <a:r>
              <a:rPr lang="de-DE" sz="1200" dirty="0" smtClean="0">
                <a:ea typeface="Calibri"/>
              </a:rPr>
              <a:t>/</a:t>
            </a:r>
            <a:r>
              <a:rPr lang="de-DE" sz="1200" dirty="0" err="1" smtClean="0">
                <a:ea typeface="Calibri"/>
              </a:rPr>
              <a:t>presentation</a:t>
            </a:r>
            <a:r>
              <a:rPr lang="de-DE" sz="1200" dirty="0" smtClean="0">
                <a:ea typeface="Calibri"/>
              </a:rPr>
              <a:t> at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UNESCO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exhibition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space</a:t>
            </a:r>
            <a:r>
              <a:rPr lang="de-DE" sz="1200" dirty="0">
                <a:ea typeface="Calibri"/>
              </a:rPr>
              <a:t> in Hall 4.1.b </a:t>
            </a:r>
            <a:r>
              <a:rPr lang="de-DE" sz="1200" dirty="0" err="1" smtClean="0">
                <a:ea typeface="Calibri"/>
              </a:rPr>
              <a:t>with</a:t>
            </a:r>
            <a:r>
              <a:rPr lang="de-DE" sz="1200" dirty="0" smtClean="0">
                <a:ea typeface="Calibri"/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seating </a:t>
            </a:r>
            <a:r>
              <a:rPr lang="en-US" sz="1200" dirty="0">
                <a:solidFill>
                  <a:prstClr val="black"/>
                </a:solidFill>
              </a:rPr>
              <a:t>for up to 10 persons, equipped with beamer &amp; </a:t>
            </a:r>
            <a:r>
              <a:rPr lang="en-US" sz="1200" dirty="0" smtClean="0">
                <a:solidFill>
                  <a:prstClr val="black"/>
                </a:solidFill>
              </a:rPr>
              <a:t>screen;</a:t>
            </a:r>
            <a:endParaRPr lang="de-DE" sz="12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Display </a:t>
            </a:r>
            <a:r>
              <a:rPr lang="de-DE" sz="1200" dirty="0" err="1">
                <a:ea typeface="Calibri"/>
              </a:rPr>
              <a:t>of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your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information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PR material </a:t>
            </a:r>
            <a:r>
              <a:rPr lang="de-DE" sz="1200" dirty="0" err="1" smtClean="0">
                <a:ea typeface="Calibri"/>
              </a:rPr>
              <a:t>during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attendance</a:t>
            </a:r>
            <a:r>
              <a:rPr lang="de-DE" sz="1200" dirty="0" smtClean="0">
                <a:ea typeface="Calibri"/>
              </a:rPr>
              <a:t> </a:t>
            </a:r>
            <a:r>
              <a:rPr lang="en-US" sz="800" dirty="0">
                <a:ea typeface="Calibri"/>
              </a:rPr>
              <a:t>(due to limited space, the CWSS reserves the right to limit the display</a:t>
            </a:r>
            <a:r>
              <a:rPr lang="en-US" sz="800" dirty="0" smtClean="0">
                <a:ea typeface="Calibri"/>
              </a:rPr>
              <a:t>)</a:t>
            </a:r>
            <a:endParaRPr lang="de-DE" sz="8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Integration in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trade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visitor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programm</a:t>
            </a:r>
            <a:r>
              <a:rPr lang="de-DE" sz="1200" dirty="0" smtClean="0">
                <a:ea typeface="Calibri"/>
              </a:rPr>
              <a:t> in </a:t>
            </a:r>
            <a:r>
              <a:rPr lang="de-DE" sz="1200" dirty="0" err="1">
                <a:ea typeface="Calibri"/>
              </a:rPr>
              <a:t>print</a:t>
            </a:r>
            <a:r>
              <a:rPr lang="de-DE" sz="1200" dirty="0">
                <a:ea typeface="Calibri"/>
              </a:rPr>
              <a:t>, online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newsletters</a:t>
            </a:r>
            <a:r>
              <a:rPr lang="de-DE" sz="1200" dirty="0">
                <a:ea typeface="Calibri"/>
              </a:rPr>
              <a:t> </a:t>
            </a: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Logo </a:t>
            </a:r>
            <a:r>
              <a:rPr lang="de-DE" sz="1200" dirty="0" err="1">
                <a:ea typeface="Calibri"/>
              </a:rPr>
              <a:t>placement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promotion</a:t>
            </a:r>
            <a:r>
              <a:rPr lang="de-DE" sz="1200" dirty="0">
                <a:ea typeface="Calibri"/>
              </a:rPr>
              <a:t> at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ITB </a:t>
            </a:r>
            <a:r>
              <a:rPr lang="de-DE" sz="1200" dirty="0" err="1">
                <a:ea typeface="Calibri"/>
              </a:rPr>
              <a:t>program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side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of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Wadden </a:t>
            </a:r>
            <a:r>
              <a:rPr lang="de-DE" sz="1200" dirty="0" err="1">
                <a:ea typeface="Calibri"/>
              </a:rPr>
              <a:t>Sea</a:t>
            </a:r>
            <a:r>
              <a:rPr lang="de-DE" sz="1200" dirty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webpage</a:t>
            </a:r>
            <a:endParaRPr lang="de-DE" sz="12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 smtClean="0">
                <a:ea typeface="Calibri"/>
              </a:rPr>
              <a:t>1 </a:t>
            </a:r>
            <a:r>
              <a:rPr lang="de-DE" sz="1200" dirty="0" err="1">
                <a:ea typeface="Calibri"/>
              </a:rPr>
              <a:t>free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day</a:t>
            </a:r>
            <a:r>
              <a:rPr lang="de-DE" sz="1200" dirty="0">
                <a:ea typeface="Calibri"/>
              </a:rPr>
              <a:t> ticket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trade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smtClean="0">
                <a:ea typeface="Calibri"/>
              </a:rPr>
              <a:t>fair </a:t>
            </a:r>
            <a:r>
              <a:rPr lang="de-DE" sz="1200" dirty="0" err="1" smtClean="0">
                <a:ea typeface="Calibri"/>
              </a:rPr>
              <a:t>access</a:t>
            </a:r>
            <a:r>
              <a:rPr lang="de-DE" sz="1200" dirty="0">
                <a:ea typeface="Calibri"/>
              </a:rPr>
              <a:t/>
            </a:r>
            <a:br>
              <a:rPr lang="de-DE" sz="1200" dirty="0">
                <a:ea typeface="Calibri"/>
              </a:rPr>
            </a:br>
            <a:endParaRPr lang="de-DE" sz="12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de-DE" sz="1200" b="1" dirty="0" err="1">
                <a:ea typeface="Calibri"/>
              </a:rPr>
              <a:t>What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we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expect</a:t>
            </a:r>
            <a:r>
              <a:rPr lang="de-DE" sz="1200" b="1" dirty="0">
                <a:ea typeface="Calibri"/>
              </a:rPr>
              <a:t> in </a:t>
            </a:r>
            <a:r>
              <a:rPr lang="de-DE" sz="1200" b="1" dirty="0" err="1">
                <a:ea typeface="Calibri"/>
              </a:rPr>
              <a:t>return</a:t>
            </a:r>
            <a:r>
              <a:rPr lang="de-DE" sz="1200" b="1" dirty="0">
                <a:ea typeface="Calibri"/>
              </a:rPr>
              <a:t>?</a:t>
            </a:r>
            <a:endParaRPr lang="de-DE" sz="1200" dirty="0">
              <a:ea typeface="Calibri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</a:pPr>
            <a:r>
              <a:rPr lang="de-DE" sz="1200" dirty="0" err="1" smtClean="0">
                <a:ea typeface="Calibri"/>
              </a:rPr>
              <a:t>Organize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implement</a:t>
            </a:r>
            <a:r>
              <a:rPr lang="de-DE" sz="1200" dirty="0">
                <a:ea typeface="Calibri"/>
              </a:rPr>
              <a:t> a </a:t>
            </a:r>
            <a:r>
              <a:rPr lang="de-DE" sz="1200" dirty="0" err="1" smtClean="0">
                <a:ea typeface="Calibri"/>
              </a:rPr>
              <a:t>workshop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or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presentation</a:t>
            </a:r>
            <a:r>
              <a:rPr lang="de-DE" sz="1200" dirty="0" smtClean="0">
                <a:ea typeface="Calibri"/>
              </a:rPr>
              <a:t>, </a:t>
            </a:r>
            <a:r>
              <a:rPr lang="de-DE" sz="1200" dirty="0" err="1">
                <a:ea typeface="Calibri"/>
              </a:rPr>
              <a:t>show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how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your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work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is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connected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with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the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>
                <a:ea typeface="Calibri"/>
              </a:rPr>
              <a:t>Wadden </a:t>
            </a:r>
            <a:r>
              <a:rPr lang="de-DE" sz="1200" dirty="0" err="1">
                <a:ea typeface="Calibri"/>
              </a:rPr>
              <a:t>Sea</a:t>
            </a:r>
            <a:r>
              <a:rPr lang="de-DE" sz="1200" dirty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. </a:t>
            </a:r>
            <a:br>
              <a:rPr lang="de-DE" sz="1200" dirty="0">
                <a:ea typeface="Calibri"/>
              </a:rPr>
            </a:br>
            <a:endParaRPr lang="de-DE" sz="1200" dirty="0">
              <a:ea typeface="Calibri"/>
            </a:endParaRPr>
          </a:p>
          <a:p>
            <a:endParaRPr lang="de-DE" sz="1200" dirty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Partner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Opportunities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in 2017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760066" y="340403"/>
            <a:ext cx="45889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free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charge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de-DE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2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11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554038" y="1196752"/>
            <a:ext cx="7655892" cy="40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u="sng" dirty="0">
                <a:ea typeface="Calibri"/>
              </a:rPr>
              <a:t>Activities during trade visitor </a:t>
            </a:r>
            <a:r>
              <a:rPr lang="en-US" sz="1400" u="sng" dirty="0" smtClean="0">
                <a:ea typeface="Calibri"/>
              </a:rPr>
              <a:t>days (Wednesday to Friday): </a:t>
            </a:r>
            <a:endParaRPr lang="de-DE" sz="14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>
                <a:ea typeface="Calibri"/>
              </a:rPr>
              <a:t>12</a:t>
            </a:r>
            <a:r>
              <a:rPr lang="en-US" sz="1400" baseline="30000" dirty="0">
                <a:ea typeface="Calibri"/>
              </a:rPr>
              <a:t>th</a:t>
            </a:r>
            <a:r>
              <a:rPr lang="en-US" sz="1400" dirty="0">
                <a:ea typeface="Calibri"/>
              </a:rPr>
              <a:t> Pow-Wow for Tourism </a:t>
            </a:r>
            <a:r>
              <a:rPr lang="en-US" sz="1400" dirty="0" smtClean="0">
                <a:ea typeface="Calibri"/>
              </a:rPr>
              <a:t>Professionals: presentations </a:t>
            </a:r>
            <a:r>
              <a:rPr lang="en-US" sz="1400" dirty="0">
                <a:ea typeface="Calibri"/>
              </a:rPr>
              <a:t>at main stage </a:t>
            </a:r>
            <a:endParaRPr lang="en-US" sz="1400" dirty="0" smtClean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 smtClean="0">
                <a:ea typeface="Calibri"/>
              </a:rPr>
              <a:t>Master </a:t>
            </a:r>
            <a:r>
              <a:rPr lang="en-US" sz="1400" dirty="0">
                <a:ea typeface="Calibri"/>
              </a:rPr>
              <a:t>Class / 60 Minutes at main stage during 12</a:t>
            </a:r>
            <a:r>
              <a:rPr lang="en-US" sz="1400" baseline="30000" dirty="0">
                <a:ea typeface="Calibri"/>
              </a:rPr>
              <a:t>th</a:t>
            </a:r>
            <a:r>
              <a:rPr lang="en-US" sz="1400" dirty="0">
                <a:ea typeface="Calibri"/>
              </a:rPr>
              <a:t> Pow-Wow for Tourism Professionals</a:t>
            </a:r>
            <a:endParaRPr lang="de-DE" sz="14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>
                <a:ea typeface="Calibri"/>
              </a:rPr>
              <a:t>Expert Forum &amp; Experience </a:t>
            </a:r>
            <a:r>
              <a:rPr lang="en-US" sz="1400" dirty="0" smtClean="0">
                <a:ea typeface="Calibri"/>
              </a:rPr>
              <a:t>Arena: Slots </a:t>
            </a:r>
            <a:r>
              <a:rPr lang="en-US" sz="1400" dirty="0">
                <a:ea typeface="Calibri"/>
              </a:rPr>
              <a:t>of 45/60 minutes </a:t>
            </a:r>
            <a:r>
              <a:rPr lang="en-US" sz="1400" dirty="0" smtClean="0">
                <a:ea typeface="Calibri"/>
              </a:rPr>
              <a:t>session </a:t>
            </a:r>
            <a:r>
              <a:rPr lang="en-US" sz="1400" dirty="0">
                <a:ea typeface="Calibri"/>
              </a:rPr>
              <a:t>at booths for partners</a:t>
            </a:r>
            <a:endParaRPr lang="de-DE" sz="14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>
                <a:ea typeface="Calibri"/>
              </a:rPr>
              <a:t>Meeting point  during the ITB Career Center Day </a:t>
            </a:r>
            <a:r>
              <a:rPr lang="en-US" sz="1400" dirty="0" smtClean="0">
                <a:ea typeface="Calibri"/>
              </a:rPr>
              <a:t> (Thursday) </a:t>
            </a:r>
            <a:r>
              <a:rPr lang="en-US" sz="1400" dirty="0">
                <a:ea typeface="Calibri"/>
              </a:rPr>
              <a:t>for partners to recruit students for master thesis, study project etc.</a:t>
            </a:r>
            <a:endParaRPr lang="de-DE" sz="14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>
                <a:ea typeface="Calibri"/>
              </a:rPr>
              <a:t>High-End panel discussion at ITB </a:t>
            </a:r>
            <a:r>
              <a:rPr lang="en-US" sz="1400" dirty="0" smtClean="0">
                <a:ea typeface="Calibri"/>
              </a:rPr>
              <a:t>Convention (tbc)</a:t>
            </a:r>
            <a:endParaRPr lang="de-DE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a typeface="Calibri"/>
              </a:rPr>
              <a:t> </a:t>
            </a:r>
            <a:endParaRPr lang="en-US" sz="1400" dirty="0" smtClean="0"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de-DE" sz="14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u="sng" dirty="0">
                <a:ea typeface="Calibri"/>
              </a:rPr>
              <a:t>Activities during Public visitor </a:t>
            </a:r>
            <a:r>
              <a:rPr lang="en-US" sz="1400" u="sng" dirty="0" smtClean="0">
                <a:ea typeface="Calibri"/>
              </a:rPr>
              <a:t>days (Saturday &amp; Sunday): </a:t>
            </a:r>
            <a:endParaRPr lang="de-DE" sz="14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n-US" sz="1400" dirty="0">
                <a:ea typeface="Calibri"/>
              </a:rPr>
              <a:t>sponsored activities of local stakeholders to present their products related to World Heritage, e.g. Junior Ranger kids program, etc</a:t>
            </a:r>
            <a:r>
              <a:rPr lang="en-US" sz="1400" dirty="0" smtClean="0">
                <a:ea typeface="Calibri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en-US" sz="1400" dirty="0" smtClean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endParaRPr lang="en-US" sz="1400" dirty="0"/>
          </a:p>
          <a:p>
            <a:pPr marL="0" lvl="0" indent="0">
              <a:lnSpc>
                <a:spcPct val="115000"/>
              </a:lnSpc>
              <a:spcAft>
                <a:spcPts val="0"/>
              </a:spcAft>
            </a:pPr>
            <a:r>
              <a:rPr lang="en-US" sz="1400" u="sng" dirty="0">
                <a:ea typeface="Calibri"/>
              </a:rPr>
              <a:t>Photo </a:t>
            </a:r>
            <a:r>
              <a:rPr lang="en-US" sz="1400" u="sng" dirty="0" smtClean="0">
                <a:ea typeface="Calibri"/>
              </a:rPr>
              <a:t>Exhibition Flyway:</a:t>
            </a:r>
            <a:endParaRPr lang="en-US" sz="1400" u="sng" dirty="0">
              <a:ea typeface="Calibri"/>
            </a:endParaRPr>
          </a:p>
          <a:p>
            <a:r>
              <a:rPr lang="de-DE" sz="1400" dirty="0" smtClean="0"/>
              <a:t>„</a:t>
            </a:r>
            <a:r>
              <a:rPr lang="de-DE" sz="1400" dirty="0" err="1" smtClean="0"/>
              <a:t>Millions</a:t>
            </a:r>
            <a:r>
              <a:rPr lang="de-DE" sz="1400" dirty="0" smtClean="0"/>
              <a:t> </a:t>
            </a:r>
            <a:r>
              <a:rPr lang="de-DE" sz="1400" dirty="0"/>
              <a:t>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 smtClean="0"/>
              <a:t>move</a:t>
            </a:r>
            <a:r>
              <a:rPr lang="de-DE" sz="1400" dirty="0" smtClean="0"/>
              <a:t> - </a:t>
            </a:r>
            <a:r>
              <a:rPr lang="en-US" sz="1400" dirty="0" smtClean="0"/>
              <a:t>Birds </a:t>
            </a:r>
            <a:r>
              <a:rPr lang="en-US" sz="1400" dirty="0"/>
              <a:t>connect the Arctic, Wadden Sea and </a:t>
            </a:r>
            <a:r>
              <a:rPr lang="en-US" sz="1400" dirty="0" smtClean="0"/>
              <a:t>Africa”</a:t>
            </a:r>
            <a:endParaRPr lang="de-DE" sz="1400" dirty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2307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en-US" sz="2400" b="1" dirty="0" smtClean="0">
                <a:solidFill>
                  <a:srgbClr val="000000"/>
                </a:solidFill>
                <a:latin typeface="RotisSansSerif"/>
              </a:rPr>
              <a:t>Side Events</a:t>
            </a:r>
            <a:endParaRPr lang="de-DE" sz="2400" b="1" dirty="0">
              <a:solidFill>
                <a:srgbClr val="000000"/>
              </a:solidFill>
              <a:latin typeface="RotisSansSerif"/>
            </a:endParaRPr>
          </a:p>
        </p:txBody>
      </p:sp>
    </p:spTree>
    <p:extLst>
      <p:ext uri="{BB962C8B-B14F-4D97-AF65-F5344CB8AC3E}">
        <p14:creationId xmlns:p14="http://schemas.microsoft.com/office/powerpoint/2010/main" val="311894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6" descr="100722_RZ_Waddensea_KV1_TEMPLATE_A1_e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138" y="-26988"/>
            <a:ext cx="13969512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1835699" y="1484784"/>
            <a:ext cx="4505336" cy="1754326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ITB 2017 – </a:t>
            </a:r>
          </a:p>
          <a:p>
            <a:pPr algn="ctr"/>
            <a:r>
              <a:rPr lang="de-DE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Get</a:t>
            </a:r>
            <a:r>
              <a:rPr lang="de-DE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on </a:t>
            </a:r>
            <a:r>
              <a:rPr lang="de-DE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stage</a:t>
            </a:r>
            <a:r>
              <a:rPr lang="de-DE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!</a:t>
            </a:r>
            <a:endParaRPr lang="de-DE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82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2</a:t>
            </a:fld>
            <a:endParaRPr lang="en-US" sz="1400" dirty="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444500" y="1557338"/>
            <a:ext cx="32639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 typeface="Arial"/>
              <a:buChar char="•"/>
            </a:pPr>
            <a:r>
              <a:rPr lang="en-US" sz="1400" dirty="0"/>
              <a:t>5 Continents</a:t>
            </a:r>
          </a:p>
          <a:p>
            <a:pPr>
              <a:buFont typeface="Arial"/>
              <a:buChar char="•"/>
            </a:pPr>
            <a:r>
              <a:rPr lang="en-US" sz="1400" dirty="0"/>
              <a:t>187 Countries</a:t>
            </a:r>
          </a:p>
          <a:p>
            <a:pPr>
              <a:buFont typeface="Arial"/>
              <a:buChar char="•"/>
            </a:pPr>
            <a:r>
              <a:rPr lang="en-US" sz="1400" dirty="0"/>
              <a:t>1000 Qualified Top Buyers</a:t>
            </a:r>
          </a:p>
          <a:p>
            <a:pPr>
              <a:buFont typeface="Arial"/>
              <a:buChar char="•"/>
            </a:pPr>
            <a:r>
              <a:rPr lang="en-US" sz="1400" dirty="0"/>
              <a:t>&gt; 10,000 Exhibitors </a:t>
            </a:r>
          </a:p>
          <a:p>
            <a:pPr>
              <a:buFont typeface="Arial"/>
              <a:buChar char="•"/>
            </a:pPr>
            <a:r>
              <a:rPr lang="en-US" sz="1400" dirty="0"/>
              <a:t>&gt; 26,000 Convention Visitors</a:t>
            </a:r>
          </a:p>
          <a:p>
            <a:pPr>
              <a:buFont typeface="Arial"/>
              <a:buChar char="•"/>
            </a:pPr>
            <a:r>
              <a:rPr lang="en-US" sz="1400" dirty="0"/>
              <a:t>&gt; 60,000 Private Visitors</a:t>
            </a:r>
          </a:p>
          <a:p>
            <a:pPr>
              <a:buFont typeface="Arial"/>
              <a:buChar char="•"/>
            </a:pPr>
            <a:r>
              <a:rPr lang="en-US" sz="1400" dirty="0"/>
              <a:t>&gt; 120,000 Trade Visitors</a:t>
            </a:r>
          </a:p>
          <a:p>
            <a:pPr>
              <a:buFont typeface="Arial"/>
              <a:buChar char="•"/>
            </a:pPr>
            <a:r>
              <a:rPr lang="en-US" sz="1400" dirty="0"/>
              <a:t>160,000 Square meters</a:t>
            </a:r>
          </a:p>
          <a:p>
            <a:pPr>
              <a:buFont typeface="Arial"/>
              <a:buChar char="•"/>
            </a:pPr>
            <a:r>
              <a:rPr lang="en-US" sz="1400" dirty="0"/>
              <a:t>7 Bn. Euro Turnover</a:t>
            </a:r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ITB –Facts &amp; </a:t>
            </a:r>
            <a:r>
              <a:rPr lang="de-DE" altLang="de-DE" sz="2400" b="1" dirty="0" err="1">
                <a:solidFill>
                  <a:srgbClr val="000000"/>
                </a:solidFill>
                <a:latin typeface="RotisSansSerif"/>
              </a:rPr>
              <a:t>F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igures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1340768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568354" y="3861048"/>
            <a:ext cx="79930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 ITB Berlin new trends are highlighted as well as the facets of ecologically-friendly, socially responsible tourism.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focus is on travel which facilitates experiencing nature and discovering personal insights of the host country’s culture, while simultaneously making a contribution towards environmental protection and the well-being of the population. This has made “Adventure Travel, Responsible Tourism” at ITB Berlin an international forum for sustainable tourism.</a:t>
            </a: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Source: www.itb-berlin.de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8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3</a:t>
            </a:fld>
            <a:endParaRPr lang="en-US" sz="1400" smtClean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Why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participating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?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4038" y="1340768"/>
            <a:ext cx="79930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is our responsibility to strengthen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people’s appreciation and respect of the W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orld Heritage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keep the public broadly informed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our World Heritage Site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of the activities that take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place in Denmark, Germany and The Netherlands.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ITB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opportunity to present ourselves as an active member of the World Heritage Family and to make a statement: the World Heritage Sites are working together not only as flagship for conservation but also showcasing best practice regarding interpretation, presentation and supporting the ‘Outstanding Universal Value’ (OUV).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 show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how tourism and nature conservation actually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cooperate across national borders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Wadden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Sea World Heritage, and how this could serve as an example for other natural areas in the world.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3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Grafik 7" descr="Image result for nationalpark wadden s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966" y="2902483"/>
            <a:ext cx="1251994" cy="70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4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444500" y="1080284"/>
            <a:ext cx="81295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ctr"/>
            <a:r>
              <a:rPr lang="en-US" sz="1400" dirty="0" smtClean="0"/>
              <a:t>Our booth shows </a:t>
            </a:r>
            <a:r>
              <a:rPr lang="en-US" sz="1400" dirty="0"/>
              <a:t>a coherent </a:t>
            </a:r>
            <a:r>
              <a:rPr lang="en-US" sz="1400" b="1" dirty="0"/>
              <a:t>overall concept </a:t>
            </a:r>
            <a:r>
              <a:rPr lang="en-US" sz="1400" dirty="0"/>
              <a:t>and </a:t>
            </a:r>
            <a:r>
              <a:rPr lang="en-US" sz="1400" dirty="0" smtClean="0"/>
              <a:t>is authentic </a:t>
            </a:r>
            <a:r>
              <a:rPr lang="en-US" sz="1400" dirty="0"/>
              <a:t>in terms of its </a:t>
            </a:r>
            <a:r>
              <a:rPr lang="en-US" sz="1400" dirty="0" smtClean="0"/>
              <a:t>theme:</a:t>
            </a:r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54021" y="248645"/>
            <a:ext cx="8206051" cy="831639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The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underlying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concept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and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how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it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was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filled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with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life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in 2016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54038" y="2495963"/>
            <a:ext cx="2358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Supporter of the UNESCO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World Heritage and Sustainable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Tourism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Rechteck 4"/>
          <p:cNvSpPr/>
          <p:nvPr/>
        </p:nvSpPr>
        <p:spPr>
          <a:xfrm>
            <a:off x="263754" y="5090180"/>
            <a:ext cx="8604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 even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details like Give-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Aways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or events fit into the overall concept,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theme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clearly communicated and visible for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visitor.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62" y="1556792"/>
            <a:ext cx="1566863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059832" y="2495963"/>
            <a:ext cx="35253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Partnerships are at the center of our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work: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Grafik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780" y="3213889"/>
            <a:ext cx="1243148" cy="37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50" y="2902483"/>
            <a:ext cx="668152" cy="668152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858671" y="2495962"/>
            <a:ext cx="1901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Member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World </a:t>
            </a:r>
          </a:p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Heritage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Family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67728"/>
            <a:ext cx="576064" cy="706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803" y="3027133"/>
            <a:ext cx="587697" cy="74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349506" y="3933056"/>
            <a:ext cx="85186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showcasing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initiatives,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partner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UNESCO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Marine World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Heritage,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Multimar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Wattforum, Naturerlebnis Langeoog,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Dutch Wadden Sea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regions, 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Regiomaris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Schutzstation Wattenmeer,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Axels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Delikatessen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Meldorf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Edition Wattenmeer</a:t>
            </a:r>
          </a:p>
        </p:txBody>
      </p:sp>
    </p:spTree>
    <p:extLst>
      <p:ext uri="{BB962C8B-B14F-4D97-AF65-F5344CB8AC3E}">
        <p14:creationId xmlns:p14="http://schemas.microsoft.com/office/powerpoint/2010/main" val="395744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5</a:t>
            </a:fld>
            <a:endParaRPr lang="en-US" sz="1400" smtClean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The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Concept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Idea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2017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04916" y="1196752"/>
            <a:ext cx="7993003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dirty="0" smtClean="0"/>
          </a:p>
          <a:p>
            <a:r>
              <a:rPr lang="en-US" sz="1400" dirty="0" smtClean="0"/>
              <a:t>Partnerships </a:t>
            </a:r>
            <a:r>
              <a:rPr lang="en-US" sz="1400" dirty="0"/>
              <a:t>are at the center of our work. We continue to cultivate strong partnerships and help raise awareness of the importance of </a:t>
            </a:r>
            <a:r>
              <a:rPr lang="en-US" sz="1400" dirty="0" smtClean="0"/>
              <a:t>our Outstanding Universal Value.</a:t>
            </a:r>
          </a:p>
          <a:p>
            <a:endParaRPr lang="de-DE" sz="1400" dirty="0" smtClean="0"/>
          </a:p>
          <a:p>
            <a:r>
              <a:rPr lang="de-DE" sz="1400" dirty="0" err="1" smtClean="0"/>
              <a:t>During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ITB </a:t>
            </a:r>
            <a:r>
              <a:rPr lang="de-DE" sz="1400" dirty="0" err="1" smtClean="0"/>
              <a:t>the</a:t>
            </a:r>
            <a:r>
              <a:rPr lang="de-DE" sz="1400" dirty="0" smtClean="0"/>
              <a:t> WS/WH </a:t>
            </a:r>
            <a:r>
              <a:rPr lang="de-DE" sz="1400" dirty="0" err="1" smtClean="0"/>
              <a:t>offers</a:t>
            </a:r>
            <a:r>
              <a:rPr lang="de-DE" sz="1400" dirty="0" smtClean="0"/>
              <a:t> a </a:t>
            </a:r>
            <a:r>
              <a:rPr lang="de-DE" sz="1400" dirty="0" err="1" smtClean="0"/>
              <a:t>stage</a:t>
            </a:r>
            <a:r>
              <a:rPr lang="de-DE" sz="1400" dirty="0" smtClean="0"/>
              <a:t> </a:t>
            </a:r>
            <a:r>
              <a:rPr lang="de-DE" sz="1400" dirty="0" err="1" smtClean="0"/>
              <a:t>where</a:t>
            </a:r>
            <a:r>
              <a:rPr lang="de-DE" sz="1400" dirty="0"/>
              <a:t> </a:t>
            </a:r>
            <a:r>
              <a:rPr lang="de-DE" sz="1400" dirty="0" smtClean="0"/>
              <a:t>initiatives, </a:t>
            </a:r>
            <a:r>
              <a:rPr lang="en-US" sz="1400" dirty="0" smtClean="0"/>
              <a:t>best </a:t>
            </a:r>
            <a:r>
              <a:rPr lang="en-US" sz="1400" dirty="0"/>
              <a:t>practice examples and partner </a:t>
            </a:r>
            <a:r>
              <a:rPr lang="en-US" sz="1400" dirty="0" smtClean="0"/>
              <a:t>present how they are connected to the WS/WH.</a:t>
            </a:r>
            <a:endParaRPr lang="de-DE" sz="1400" dirty="0" smtClean="0"/>
          </a:p>
          <a:p>
            <a:endParaRPr lang="de-DE" sz="1400" dirty="0"/>
          </a:p>
          <a:p>
            <a:r>
              <a:rPr lang="en-US" sz="1400" dirty="0" smtClean="0"/>
              <a:t>We will demonstrate that in </a:t>
            </a:r>
            <a:r>
              <a:rPr lang="en-US" sz="1400" dirty="0"/>
              <a:t>the Wadden Sea World Heritage we contribute to the UNESCO World Heritage Vison and </a:t>
            </a:r>
            <a:r>
              <a:rPr lang="en-US" sz="1400" dirty="0" smtClean="0"/>
              <a:t>Mission</a:t>
            </a:r>
            <a:r>
              <a:rPr lang="en-US" sz="1400" dirty="0"/>
              <a:t> </a:t>
            </a:r>
            <a:r>
              <a:rPr lang="en-US" sz="1400" dirty="0" smtClean="0"/>
              <a:t>by </a:t>
            </a:r>
            <a:r>
              <a:rPr lang="en-US" sz="1400" dirty="0"/>
              <a:t>connecting with the </a:t>
            </a:r>
            <a:r>
              <a:rPr lang="en-US" sz="1400" dirty="0" smtClean="0"/>
              <a:t>motto of UNESCO </a:t>
            </a:r>
            <a:r>
              <a:rPr lang="en-US" sz="1400" dirty="0"/>
              <a:t>World Heritage and Sustainable Tourism </a:t>
            </a:r>
            <a:r>
              <a:rPr lang="en-US" sz="1400" dirty="0" err="1"/>
              <a:t>Programme</a:t>
            </a:r>
            <a:r>
              <a:rPr lang="en-US" sz="1400" dirty="0"/>
              <a:t> as overall</a:t>
            </a:r>
            <a:r>
              <a:rPr lang="en-US" sz="1400" b="1" dirty="0"/>
              <a:t> theme</a:t>
            </a:r>
            <a:r>
              <a:rPr lang="en-US" sz="1400" dirty="0"/>
              <a:t>:</a:t>
            </a:r>
            <a:endParaRPr lang="de-DE" sz="1400" dirty="0"/>
          </a:p>
          <a:p>
            <a:endParaRPr lang="en-US" sz="1400" dirty="0" smtClean="0"/>
          </a:p>
          <a:p>
            <a:endParaRPr lang="en-US" sz="1400" b="1" dirty="0" smtClean="0"/>
          </a:p>
          <a:p>
            <a:endParaRPr lang="de-DE" sz="1400" dirty="0"/>
          </a:p>
          <a:p>
            <a:r>
              <a:rPr lang="de-DE" sz="1400" dirty="0"/>
              <a:t>  </a:t>
            </a:r>
          </a:p>
          <a:p>
            <a:endParaRPr lang="en-US" sz="800" dirty="0" smtClean="0"/>
          </a:p>
          <a:p>
            <a:endParaRPr lang="en-US" sz="1400" dirty="0" smtClean="0"/>
          </a:p>
          <a:p>
            <a:endParaRPr lang="de-DE" sz="1400" dirty="0"/>
          </a:p>
          <a:p>
            <a:r>
              <a:rPr lang="en-US" sz="1400" b="1" dirty="0"/>
              <a:t> </a:t>
            </a:r>
            <a:endParaRPr lang="de-DE" sz="1400" dirty="0"/>
          </a:p>
          <a:p>
            <a:r>
              <a:rPr lang="en-US" sz="1400" dirty="0"/>
              <a:t> </a:t>
            </a:r>
            <a:endParaRPr lang="en-US" sz="1400" u="sng" dirty="0" smtClean="0"/>
          </a:p>
          <a:p>
            <a:endParaRPr lang="de-DE" sz="1400" dirty="0"/>
          </a:p>
          <a:p>
            <a:r>
              <a:rPr lang="en-US" sz="1400" dirty="0"/>
              <a:t> </a:t>
            </a:r>
            <a:endParaRPr lang="de-DE" sz="1400" dirty="0"/>
          </a:p>
          <a:p>
            <a:endParaRPr lang="de-DE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45" y="3889797"/>
            <a:ext cx="2367015" cy="1290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Grafik 13" descr="UNESCO Log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43830"/>
            <a:ext cx="1254848" cy="782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 descr="http://www.waddensea-secretariat.org/sites/default/files/images/logo-wswh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2164397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33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6</a:t>
            </a:fld>
            <a:endParaRPr lang="en-US" sz="1400" smtClean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The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Concept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Idea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2017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3013" y="1556792"/>
            <a:ext cx="79930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Partnering </a:t>
            </a:r>
            <a:r>
              <a:rPr lang="en-US" sz="1400" b="1" dirty="0"/>
              <a:t>with different WH sites:</a:t>
            </a:r>
            <a:endParaRPr lang="de-DE" sz="1400" dirty="0"/>
          </a:p>
          <a:p>
            <a:r>
              <a:rPr lang="en-US" sz="1400" dirty="0" smtClean="0"/>
              <a:t>We also are giving other WH </a:t>
            </a:r>
            <a:r>
              <a:rPr lang="en-US" sz="1400" dirty="0"/>
              <a:t>sites that are interested the possibility to present how they contribute to sustainable tourism as an important vehicle for managing cultural and natural heritage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 smtClean="0"/>
              <a:t>The Wadden Sea World Heritage as part of a “big family”.</a:t>
            </a:r>
            <a:endParaRPr lang="de-DE" sz="1400" dirty="0"/>
          </a:p>
          <a:p>
            <a:r>
              <a:rPr lang="en-US" sz="1400" dirty="0"/>
              <a:t> </a:t>
            </a:r>
            <a:endParaRPr lang="de-DE" sz="1400" dirty="0"/>
          </a:p>
          <a:p>
            <a:endParaRPr lang="en-US" sz="1400" u="sng" dirty="0" smtClean="0"/>
          </a:p>
          <a:p>
            <a:endParaRPr lang="de-DE" sz="1400" dirty="0"/>
          </a:p>
          <a:p>
            <a:endParaRPr lang="de-DE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196850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10" descr="UNESCO Logo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856" y="1340768"/>
            <a:ext cx="1743710" cy="1087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69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7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574957" y="1011238"/>
            <a:ext cx="7991654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400" dirty="0" smtClean="0"/>
              <a:t>a) </a:t>
            </a:r>
            <a:r>
              <a:rPr lang="en-US" sz="1400" dirty="0"/>
              <a:t>Accessibility </a:t>
            </a:r>
            <a:r>
              <a:rPr lang="en-US" sz="1400" dirty="0">
                <a:sym typeface="Wingdings"/>
              </a:rPr>
              <a:t></a:t>
            </a:r>
            <a:r>
              <a:rPr lang="en-US" sz="1400" dirty="0"/>
              <a:t> </a:t>
            </a:r>
            <a:r>
              <a:rPr lang="en-US" sz="1400" dirty="0" smtClean="0"/>
              <a:t>	Open </a:t>
            </a:r>
            <a:r>
              <a:rPr lang="en-US" sz="1400" dirty="0"/>
              <a:t>and </a:t>
            </a:r>
            <a:r>
              <a:rPr lang="en-US" sz="1400" dirty="0" smtClean="0"/>
              <a:t>accessible.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</a:t>
            </a:r>
            <a:r>
              <a:rPr lang="en-US" sz="1400" dirty="0" smtClean="0"/>
              <a:t>Visitors </a:t>
            </a:r>
            <a:r>
              <a:rPr lang="en-US" sz="1400" dirty="0"/>
              <a:t>can easily orient </a:t>
            </a:r>
            <a:r>
              <a:rPr lang="en-US" sz="1400" dirty="0" smtClean="0"/>
              <a:t>themselves </a:t>
            </a:r>
            <a:r>
              <a:rPr lang="en-US" sz="1400" dirty="0"/>
              <a:t>and </a:t>
            </a:r>
            <a:r>
              <a:rPr lang="en-US" sz="1400" dirty="0" smtClean="0"/>
              <a:t>feel </a:t>
            </a:r>
            <a:r>
              <a:rPr lang="en-US" sz="1400" dirty="0"/>
              <a:t>invited to enter the booth</a:t>
            </a:r>
            <a:r>
              <a:rPr lang="en-US" sz="1400" dirty="0" smtClean="0"/>
              <a:t>.</a:t>
            </a:r>
          </a:p>
          <a:p>
            <a:endParaRPr lang="de-DE" sz="800" dirty="0"/>
          </a:p>
          <a:p>
            <a:r>
              <a:rPr lang="en-US" sz="1400" dirty="0" smtClean="0"/>
              <a:t>b) </a:t>
            </a:r>
            <a:r>
              <a:rPr lang="en-US" sz="1400" dirty="0"/>
              <a:t>Structure </a:t>
            </a:r>
            <a:r>
              <a:rPr lang="en-US" sz="1400" dirty="0">
                <a:sym typeface="Wingdings"/>
              </a:rPr>
              <a:t></a:t>
            </a:r>
            <a:r>
              <a:rPr lang="en-US" sz="1400" dirty="0"/>
              <a:t> </a:t>
            </a:r>
            <a:r>
              <a:rPr lang="en-US" sz="1400" dirty="0" smtClean="0"/>
              <a:t>	Clear structured. 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Different (partner) areas are </a:t>
            </a:r>
            <a:r>
              <a:rPr lang="en-US" sz="1400" dirty="0"/>
              <a:t>recognizable</a:t>
            </a:r>
            <a:r>
              <a:rPr lang="en-US" sz="1400" dirty="0" smtClean="0"/>
              <a:t>.</a:t>
            </a:r>
          </a:p>
          <a:p>
            <a:endParaRPr lang="de-DE" sz="800" dirty="0"/>
          </a:p>
          <a:p>
            <a:r>
              <a:rPr lang="en-US" sz="1400" dirty="0" smtClean="0"/>
              <a:t>c) </a:t>
            </a:r>
            <a:r>
              <a:rPr lang="en-US" sz="1400" dirty="0"/>
              <a:t>Main counter </a:t>
            </a:r>
            <a:r>
              <a:rPr lang="en-US" sz="1400" dirty="0">
                <a:sym typeface="Wingdings"/>
              </a:rPr>
              <a:t></a:t>
            </a:r>
            <a:r>
              <a:rPr lang="en-US" sz="1400" dirty="0"/>
              <a:t> </a:t>
            </a:r>
            <a:r>
              <a:rPr lang="en-US" sz="1400" dirty="0" smtClean="0"/>
              <a:t>	</a:t>
            </a:r>
            <a:r>
              <a:rPr lang="en-US" sz="1400" dirty="0" smtClean="0"/>
              <a:t>Central </a:t>
            </a:r>
            <a:r>
              <a:rPr lang="en-US" sz="1400" dirty="0"/>
              <a:t>contact </a:t>
            </a:r>
            <a:r>
              <a:rPr lang="en-US" sz="1400" dirty="0" smtClean="0"/>
              <a:t>point always staffed with </a:t>
            </a:r>
            <a:r>
              <a:rPr lang="en-US" sz="1400" dirty="0"/>
              <a:t>contact </a:t>
            </a:r>
            <a:r>
              <a:rPr lang="en-US" sz="1400" dirty="0" smtClean="0"/>
              <a:t>person </a:t>
            </a:r>
            <a:r>
              <a:rPr lang="en-US" sz="1400" dirty="0" smtClean="0"/>
              <a:t>who </a:t>
            </a:r>
            <a:r>
              <a:rPr lang="en-US" sz="1400" dirty="0"/>
              <a:t>can be </a:t>
            </a:r>
            <a:r>
              <a:rPr lang="en-US" sz="1400" dirty="0" smtClean="0"/>
              <a:t>			recognized </a:t>
            </a:r>
            <a:r>
              <a:rPr lang="en-US" sz="1400" dirty="0"/>
              <a:t>at first sight</a:t>
            </a:r>
            <a:r>
              <a:rPr lang="en-US" sz="1400" dirty="0" smtClean="0"/>
              <a:t>.</a:t>
            </a:r>
          </a:p>
          <a:p>
            <a:endParaRPr lang="en-US" sz="800" dirty="0" smtClean="0"/>
          </a:p>
          <a:p>
            <a:r>
              <a:rPr lang="en-US" sz="1400" dirty="0"/>
              <a:t>d) Variability </a:t>
            </a:r>
            <a:r>
              <a:rPr lang="en-US" sz="1400" dirty="0" smtClean="0"/>
              <a:t> </a:t>
            </a:r>
            <a:r>
              <a:rPr lang="en-US" sz="1400" dirty="0" smtClean="0">
                <a:sym typeface="Wingdings" panose="05000000000000000000" pitchFamily="2" charset="2"/>
              </a:rPr>
              <a:t>	A</a:t>
            </a:r>
            <a:r>
              <a:rPr lang="en-US" sz="1400" dirty="0" smtClean="0"/>
              <a:t>s </a:t>
            </a:r>
            <a:r>
              <a:rPr lang="en-US" sz="1400" dirty="0"/>
              <a:t>variable as </a:t>
            </a:r>
            <a:r>
              <a:rPr lang="en-US" sz="1400" dirty="0" smtClean="0"/>
              <a:t>possible.</a:t>
            </a:r>
          </a:p>
          <a:p>
            <a:r>
              <a:rPr lang="en-US" sz="1400" dirty="0">
                <a:sym typeface="Wingdings" panose="05000000000000000000" pitchFamily="2" charset="2"/>
              </a:rPr>
              <a:t>	</a:t>
            </a:r>
            <a:r>
              <a:rPr lang="en-US" sz="1400" dirty="0" smtClean="0">
                <a:sym typeface="Wingdings" panose="05000000000000000000" pitchFamily="2" charset="2"/>
              </a:rPr>
              <a:t>		F</a:t>
            </a:r>
            <a:r>
              <a:rPr lang="en-US" sz="1400" dirty="0" smtClean="0"/>
              <a:t>rom </a:t>
            </a:r>
            <a:r>
              <a:rPr lang="en-US" sz="1400" dirty="0"/>
              <a:t>trade visitor days to general public </a:t>
            </a:r>
            <a:r>
              <a:rPr lang="en-US" sz="1400" dirty="0" smtClean="0"/>
              <a:t>days it </a:t>
            </a:r>
            <a:r>
              <a:rPr lang="en-US" sz="1400" dirty="0"/>
              <a:t>can be </a:t>
            </a:r>
            <a:r>
              <a:rPr lang="en-US" sz="1400" dirty="0" smtClean="0"/>
              <a:t>adapted </a:t>
            </a:r>
            <a:r>
              <a:rPr lang="en-US" sz="1400" dirty="0"/>
              <a:t>to the </a:t>
            </a:r>
            <a:r>
              <a:rPr lang="en-US" sz="1400" dirty="0" smtClean="0"/>
              <a:t>		needs </a:t>
            </a:r>
            <a:r>
              <a:rPr lang="en-US" sz="1400" dirty="0"/>
              <a:t>of both visitor groups.</a:t>
            </a:r>
            <a:endParaRPr lang="de-DE" sz="1400" dirty="0"/>
          </a:p>
          <a:p>
            <a:r>
              <a:rPr lang="en-US" sz="800" dirty="0" smtClean="0"/>
              <a:t>	</a:t>
            </a:r>
            <a:r>
              <a:rPr lang="en-US" sz="1400" dirty="0" smtClean="0"/>
              <a:t>	</a:t>
            </a:r>
          </a:p>
          <a:p>
            <a:r>
              <a:rPr lang="en-US" sz="1400" b="1" dirty="0" smtClean="0"/>
              <a:t>Booth Size	42 m² 	</a:t>
            </a:r>
          </a:p>
          <a:p>
            <a:r>
              <a:rPr lang="en-US" sz="1400" b="1" dirty="0" smtClean="0"/>
              <a:t>Exhibition space	34 m²	</a:t>
            </a:r>
          </a:p>
          <a:p>
            <a:endParaRPr lang="en-US" sz="1400" dirty="0"/>
          </a:p>
          <a:p>
            <a:r>
              <a:rPr lang="en-US" sz="1400" dirty="0" smtClean="0"/>
              <a:t> </a:t>
            </a:r>
            <a:endParaRPr lang="de-DE" sz="1400" dirty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Booth Design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pic>
        <p:nvPicPr>
          <p:cNvPr id="2050" name="Picture 2" descr="X:\01-Pictures\07.0 Events-Meetings-Outings\2016\16-03 ITB Berlin 2016\Bilder Simon + Sacha\DSC_026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53" y="4187482"/>
            <a:ext cx="21656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X:\01-Pictures\07.0 Events-Meetings-Outings\2016\16-03 ITB Berlin 2016\Bilder Simon + Sacha\DSC_027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191" y="4187482"/>
            <a:ext cx="21656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X:\01-Pictures\07.0 Events-Meetings-Outings\2016\16-03 ITB Berlin 2016\Bilder Simon + Sacha\DSC_027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09" y="4187482"/>
            <a:ext cx="21656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X:\01-Pictures\07.0 Events-Meetings-Outings\2016\16-03 ITB Berlin 2016\Bilder Simon + Sacha\DSC_030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022" y="4187482"/>
            <a:ext cx="216562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8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8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444499" y="1108216"/>
            <a:ext cx="844798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de-DE" sz="1200" dirty="0" err="1"/>
              <a:t>B</a:t>
            </a:r>
            <a:r>
              <a:rPr lang="de-DE" sz="1200" dirty="0" err="1" smtClean="0"/>
              <a:t>e</a:t>
            </a:r>
            <a:r>
              <a:rPr lang="de-DE" sz="1200" dirty="0" smtClean="0"/>
              <a:t> </a:t>
            </a:r>
            <a:r>
              <a:rPr lang="de-DE" sz="1200" dirty="0" err="1"/>
              <a:t>part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our</a:t>
            </a:r>
            <a:r>
              <a:rPr lang="de-DE" sz="1200" dirty="0"/>
              <a:t> stand </a:t>
            </a:r>
            <a:r>
              <a:rPr lang="de-DE" sz="1200" dirty="0" err="1" smtClean="0"/>
              <a:t>as</a:t>
            </a:r>
            <a:r>
              <a:rPr lang="de-DE" sz="1200" dirty="0" smtClean="0"/>
              <a:t> </a:t>
            </a:r>
            <a:r>
              <a:rPr lang="de-DE" sz="1200" b="1" dirty="0" smtClean="0"/>
              <a:t>Co-</a:t>
            </a:r>
            <a:r>
              <a:rPr lang="de-DE" sz="1200" b="1" dirty="0" err="1"/>
              <a:t>E</a:t>
            </a:r>
            <a:r>
              <a:rPr lang="de-DE" sz="1200" b="1" dirty="0" err="1" smtClean="0"/>
              <a:t>xhibitor</a:t>
            </a:r>
            <a:r>
              <a:rPr lang="de-DE" sz="1200" dirty="0" smtClean="0"/>
              <a:t>:</a:t>
            </a:r>
          </a:p>
          <a:p>
            <a:endParaRPr lang="de-DE" sz="1200" dirty="0" smtClean="0"/>
          </a:p>
          <a:p>
            <a:pPr marL="0" lvl="1" indent="0"/>
            <a:r>
              <a:rPr lang="en-US" sz="1200" dirty="0" smtClean="0"/>
              <a:t>A cost-effective participation option with extensive pre-, during- and post-show support allowing focus on promoting YOUR story of and contribution to the Wadden World Heritage. Co-Exhibitors retain their own identity while benefitting from being part of a more visible, collaborative effort under the umbrella of the Wadden Sea World Heritage. </a:t>
            </a:r>
          </a:p>
          <a:p>
            <a:pPr marL="0" lvl="1" indent="0"/>
            <a:endParaRPr lang="en-US" sz="1200" dirty="0" smtClean="0"/>
          </a:p>
          <a:p>
            <a:pPr marL="0" lvl="1" indent="0"/>
            <a:r>
              <a:rPr lang="en-US" sz="1200" dirty="0" smtClean="0"/>
              <a:t>Use the opportunity to place your WH related PR materials in a </a:t>
            </a:r>
            <a:r>
              <a:rPr lang="en-US" sz="1200" b="1" dirty="0" smtClean="0"/>
              <a:t>personalized brochure rack. </a:t>
            </a:r>
          </a:p>
          <a:p>
            <a:pPr marL="0" lvl="1" indent="0"/>
            <a:r>
              <a:rPr lang="en-US" sz="1200" dirty="0" smtClean="0"/>
              <a:t>Information </a:t>
            </a:r>
            <a:r>
              <a:rPr lang="en-US" sz="1200" dirty="0"/>
              <a:t>can be displayed on both sides via </a:t>
            </a:r>
            <a:r>
              <a:rPr lang="en-US" sz="1200" dirty="0" smtClean="0"/>
              <a:t>leaflet </a:t>
            </a:r>
            <a:r>
              <a:rPr lang="en-US" sz="1200" dirty="0"/>
              <a:t>dispensers. </a:t>
            </a:r>
            <a:r>
              <a:rPr lang="de-DE" sz="1200" dirty="0" smtClean="0"/>
              <a:t>Individual </a:t>
            </a:r>
            <a:r>
              <a:rPr lang="de-DE" sz="1200" dirty="0" err="1"/>
              <a:t>branding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possible</a:t>
            </a:r>
            <a:r>
              <a:rPr lang="de-DE" sz="1200" dirty="0"/>
              <a:t> on </a:t>
            </a:r>
            <a:r>
              <a:rPr lang="de-DE" sz="1200" dirty="0" err="1"/>
              <a:t>own</a:t>
            </a:r>
            <a:r>
              <a:rPr lang="de-DE" sz="1200" dirty="0"/>
              <a:t> </a:t>
            </a:r>
            <a:endParaRPr lang="de-DE" sz="1200" dirty="0" smtClean="0"/>
          </a:p>
          <a:p>
            <a:pPr marL="0" lvl="1" indent="0"/>
            <a:r>
              <a:rPr lang="de-DE" sz="1200" dirty="0" err="1" smtClean="0"/>
              <a:t>expense</a:t>
            </a:r>
            <a:r>
              <a:rPr lang="de-DE" sz="1200" dirty="0" smtClean="0"/>
              <a:t> </a:t>
            </a:r>
            <a:r>
              <a:rPr lang="en-US" sz="1200" dirty="0" smtClean="0"/>
              <a:t>with two DIN A1 poster. </a:t>
            </a:r>
          </a:p>
          <a:p>
            <a:pPr marL="0" lvl="1" indent="0"/>
            <a:r>
              <a:rPr lang="de-DE" sz="800" u="sng" dirty="0" smtClean="0"/>
              <a:t>Due </a:t>
            </a:r>
            <a:r>
              <a:rPr lang="de-DE" sz="800" u="sng" dirty="0" err="1"/>
              <a:t>to</a:t>
            </a:r>
            <a:r>
              <a:rPr lang="de-DE" sz="800" u="sng" dirty="0"/>
              <a:t> </a:t>
            </a:r>
            <a:r>
              <a:rPr lang="de-DE" sz="800" u="sng" dirty="0" err="1"/>
              <a:t>the</a:t>
            </a:r>
            <a:r>
              <a:rPr lang="de-DE" sz="800" u="sng" dirty="0"/>
              <a:t> limited </a:t>
            </a:r>
            <a:r>
              <a:rPr lang="de-DE" sz="800" u="sng" dirty="0" err="1"/>
              <a:t>space</a:t>
            </a:r>
            <a:r>
              <a:rPr lang="de-DE" sz="800" u="sng" dirty="0"/>
              <a:t> </a:t>
            </a:r>
            <a:r>
              <a:rPr lang="de-DE" sz="800" u="sng" dirty="0" err="1"/>
              <a:t>the</a:t>
            </a:r>
            <a:r>
              <a:rPr lang="de-DE" sz="800" u="sng" dirty="0"/>
              <a:t> </a:t>
            </a:r>
            <a:r>
              <a:rPr lang="de-DE" sz="800" u="sng" dirty="0" err="1"/>
              <a:t>placements</a:t>
            </a:r>
            <a:r>
              <a:rPr lang="de-DE" sz="800" u="sng" dirty="0"/>
              <a:t> </a:t>
            </a:r>
            <a:r>
              <a:rPr lang="de-DE" sz="800" u="sng" dirty="0" err="1"/>
              <a:t>of</a:t>
            </a:r>
            <a:r>
              <a:rPr lang="de-DE" sz="800" u="sng" dirty="0"/>
              <a:t> </a:t>
            </a:r>
            <a:r>
              <a:rPr lang="de-DE" sz="800" u="sng" dirty="0" err="1"/>
              <a:t>other</a:t>
            </a:r>
            <a:r>
              <a:rPr lang="de-DE" sz="800" u="sng" dirty="0"/>
              <a:t> </a:t>
            </a:r>
            <a:r>
              <a:rPr lang="de-DE" sz="800" u="sng" dirty="0" err="1"/>
              <a:t>furniture</a:t>
            </a:r>
            <a:r>
              <a:rPr lang="de-DE" sz="800" u="sng" dirty="0"/>
              <a:t> (</a:t>
            </a:r>
            <a:r>
              <a:rPr lang="de-DE" sz="800" u="sng" dirty="0" err="1"/>
              <a:t>counters</a:t>
            </a:r>
            <a:r>
              <a:rPr lang="de-DE" sz="800" u="sng" dirty="0"/>
              <a:t>, extra </a:t>
            </a:r>
            <a:r>
              <a:rPr lang="de-DE" sz="800" u="sng" dirty="0" err="1"/>
              <a:t>brochure</a:t>
            </a:r>
            <a:r>
              <a:rPr lang="de-DE" sz="800" u="sng" dirty="0"/>
              <a:t> </a:t>
            </a:r>
            <a:r>
              <a:rPr lang="de-DE" sz="800" u="sng" dirty="0" err="1"/>
              <a:t>racks</a:t>
            </a:r>
            <a:r>
              <a:rPr lang="de-DE" sz="800" u="sng" dirty="0"/>
              <a:t>, etc.) </a:t>
            </a:r>
            <a:r>
              <a:rPr lang="de-DE" sz="800" u="sng" dirty="0" err="1"/>
              <a:t>is</a:t>
            </a:r>
            <a:r>
              <a:rPr lang="de-DE" sz="800" u="sng" dirty="0"/>
              <a:t> </a:t>
            </a:r>
            <a:r>
              <a:rPr lang="de-DE" sz="800" b="1" u="sng" dirty="0"/>
              <a:t>not</a:t>
            </a:r>
            <a:r>
              <a:rPr lang="de-DE" sz="800" u="sng" dirty="0"/>
              <a:t> </a:t>
            </a:r>
            <a:r>
              <a:rPr lang="de-DE" sz="800" u="sng" dirty="0" err="1"/>
              <a:t>possible</a:t>
            </a:r>
            <a:r>
              <a:rPr lang="de-DE" sz="800" u="sng" dirty="0"/>
              <a:t>.</a:t>
            </a:r>
            <a:r>
              <a:rPr lang="de-DE" sz="800" dirty="0"/>
              <a:t> </a:t>
            </a:r>
            <a:r>
              <a:rPr lang="de-DE" sz="800" dirty="0" err="1" smtClean="0"/>
              <a:t>If</a:t>
            </a:r>
            <a:r>
              <a:rPr lang="de-DE" sz="800" dirty="0" smtClean="0"/>
              <a:t> </a:t>
            </a:r>
            <a:r>
              <a:rPr lang="de-DE" sz="800" dirty="0" err="1"/>
              <a:t>you</a:t>
            </a:r>
            <a:r>
              <a:rPr lang="de-DE" sz="800" dirty="0"/>
              <a:t> </a:t>
            </a:r>
            <a:r>
              <a:rPr lang="de-DE" sz="800" dirty="0" err="1"/>
              <a:t>would</a:t>
            </a:r>
            <a:r>
              <a:rPr lang="de-DE" sz="800" dirty="0"/>
              <a:t> </a:t>
            </a:r>
            <a:r>
              <a:rPr lang="de-DE" sz="800" dirty="0" err="1"/>
              <a:t>need</a:t>
            </a:r>
            <a:r>
              <a:rPr lang="de-DE" sz="800" dirty="0"/>
              <a:t> additional </a:t>
            </a:r>
            <a:r>
              <a:rPr lang="de-DE" sz="800" dirty="0" err="1"/>
              <a:t>exhibition</a:t>
            </a:r>
            <a:r>
              <a:rPr lang="de-DE" sz="800" dirty="0"/>
              <a:t> </a:t>
            </a:r>
            <a:r>
              <a:rPr lang="de-DE" sz="800" dirty="0" err="1" smtClean="0"/>
              <a:t>space</a:t>
            </a:r>
            <a:r>
              <a:rPr lang="de-DE" sz="800" dirty="0" smtClean="0"/>
              <a:t> </a:t>
            </a:r>
          </a:p>
          <a:p>
            <a:pPr marL="0" lvl="1" indent="0"/>
            <a:r>
              <a:rPr lang="de-DE" sz="800" b="1" dirty="0" smtClean="0"/>
              <a:t>additional </a:t>
            </a:r>
            <a:r>
              <a:rPr lang="de-DE" sz="800" b="1" dirty="0"/>
              <a:t> </a:t>
            </a:r>
            <a:r>
              <a:rPr lang="de-DE" sz="800" b="1" dirty="0" err="1"/>
              <a:t>square</a:t>
            </a:r>
            <a:r>
              <a:rPr lang="de-DE" sz="800" b="1" dirty="0"/>
              <a:t> </a:t>
            </a:r>
            <a:r>
              <a:rPr lang="de-DE" sz="800" b="1" dirty="0" err="1"/>
              <a:t>meter</a:t>
            </a:r>
            <a:r>
              <a:rPr lang="de-DE" sz="800" dirty="0"/>
              <a:t> </a:t>
            </a:r>
            <a:r>
              <a:rPr lang="de-DE" sz="800" dirty="0" err="1" smtClean="0"/>
              <a:t>can</a:t>
            </a:r>
            <a:r>
              <a:rPr lang="de-DE" sz="800" dirty="0" smtClean="0"/>
              <a:t> </a:t>
            </a:r>
            <a:r>
              <a:rPr lang="de-DE" sz="800" dirty="0" err="1" smtClean="0"/>
              <a:t>be</a:t>
            </a:r>
            <a:r>
              <a:rPr lang="de-DE" sz="800" dirty="0" smtClean="0"/>
              <a:t> </a:t>
            </a:r>
            <a:r>
              <a:rPr lang="de-DE" sz="800" dirty="0" err="1" smtClean="0"/>
              <a:t>requested</a:t>
            </a:r>
            <a:r>
              <a:rPr lang="de-DE" sz="800" dirty="0" smtClean="0"/>
              <a:t> </a:t>
            </a:r>
            <a:r>
              <a:rPr lang="de-DE" sz="800" dirty="0" err="1" smtClean="0"/>
              <a:t>and</a:t>
            </a:r>
            <a:r>
              <a:rPr lang="de-DE" sz="800" dirty="0" smtClean="0"/>
              <a:t> will </a:t>
            </a:r>
            <a:r>
              <a:rPr lang="de-DE" sz="800" dirty="0" err="1" smtClean="0"/>
              <a:t>be</a:t>
            </a:r>
            <a:r>
              <a:rPr lang="de-DE" sz="800" dirty="0" smtClean="0"/>
              <a:t> </a:t>
            </a:r>
            <a:r>
              <a:rPr lang="de-DE" sz="800" dirty="0" err="1"/>
              <a:t>charged</a:t>
            </a:r>
            <a:r>
              <a:rPr lang="de-DE" sz="800" dirty="0"/>
              <a:t> </a:t>
            </a:r>
            <a:r>
              <a:rPr lang="de-DE" sz="800" dirty="0" smtClean="0"/>
              <a:t>at </a:t>
            </a:r>
            <a:r>
              <a:rPr lang="de-DE" sz="800" b="1" dirty="0"/>
              <a:t>€ </a:t>
            </a:r>
            <a:r>
              <a:rPr lang="en-US" sz="800" b="1" dirty="0" smtClean="0"/>
              <a:t>300.00 </a:t>
            </a:r>
            <a:r>
              <a:rPr lang="en-US" sz="800" b="1" dirty="0"/>
              <a:t>per </a:t>
            </a:r>
            <a:r>
              <a:rPr lang="en-US" sz="800" b="1" dirty="0" err="1" smtClean="0"/>
              <a:t>sqm</a:t>
            </a:r>
            <a:r>
              <a:rPr lang="en-US" sz="800" b="1" dirty="0" smtClean="0"/>
              <a:t>. </a:t>
            </a:r>
            <a:r>
              <a:rPr lang="en-US" sz="800" dirty="0" smtClean="0"/>
              <a:t>Request </a:t>
            </a:r>
            <a:r>
              <a:rPr lang="en-US" sz="800" dirty="0"/>
              <a:t>for additional space </a:t>
            </a:r>
            <a:r>
              <a:rPr lang="en-US" sz="800" b="1" dirty="0" smtClean="0"/>
              <a:t>latest </a:t>
            </a:r>
            <a:r>
              <a:rPr lang="en-US" sz="800" b="1" dirty="0"/>
              <a:t>by 14</a:t>
            </a:r>
            <a:r>
              <a:rPr lang="en-US" sz="800" b="1" baseline="30000" dirty="0"/>
              <a:t>th</a:t>
            </a:r>
            <a:r>
              <a:rPr lang="en-US" sz="800" b="1" dirty="0"/>
              <a:t> of November</a:t>
            </a:r>
            <a:r>
              <a:rPr lang="en-US" sz="800" dirty="0"/>
              <a:t>. </a:t>
            </a:r>
            <a:endParaRPr lang="de-DE" sz="800" dirty="0"/>
          </a:p>
          <a:p>
            <a:pPr marL="0" lvl="1" indent="0"/>
            <a:endParaRPr lang="de-DE" sz="1200" dirty="0"/>
          </a:p>
          <a:p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/>
              <a:t>a </a:t>
            </a:r>
            <a:r>
              <a:rPr lang="de-DE" sz="1200" b="1" dirty="0" err="1" smtClean="0"/>
              <a:t>net</a:t>
            </a:r>
            <a:r>
              <a:rPr lang="de-DE" sz="1200" dirty="0" smtClean="0"/>
              <a:t> </a:t>
            </a:r>
            <a:r>
              <a:rPr lang="de-DE" sz="1200" dirty="0" err="1" smtClean="0"/>
              <a:t>contribution</a:t>
            </a:r>
            <a:r>
              <a:rPr lang="de-DE" sz="1200" dirty="0" smtClean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b="1" dirty="0"/>
              <a:t>€ 1,000, - 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/>
              <a:t>following</a:t>
            </a:r>
            <a:r>
              <a:rPr lang="de-DE" sz="1200" dirty="0"/>
              <a:t> </a:t>
            </a:r>
            <a:r>
              <a:rPr lang="de-DE" sz="1200" dirty="0" err="1"/>
              <a:t>basic</a:t>
            </a:r>
            <a:r>
              <a:rPr lang="de-DE" sz="1200" dirty="0"/>
              <a:t> </a:t>
            </a:r>
            <a:r>
              <a:rPr lang="de-DE" sz="1200" dirty="0" err="1" smtClean="0"/>
              <a:t>services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dirty="0" smtClean="0"/>
              <a:t> </a:t>
            </a:r>
            <a:r>
              <a:rPr lang="de-DE" sz="1200" dirty="0" err="1" smtClean="0"/>
              <a:t>included</a:t>
            </a:r>
            <a:r>
              <a:rPr lang="de-DE" sz="1200" dirty="0" smtClean="0"/>
              <a:t>:</a:t>
            </a:r>
            <a:r>
              <a:rPr lang="de-DE" sz="1200" dirty="0"/>
              <a:t/>
            </a:r>
            <a:br>
              <a:rPr lang="de-DE" sz="1200" dirty="0"/>
            </a:b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err="1" smtClean="0"/>
              <a:t>Complete</a:t>
            </a:r>
            <a:r>
              <a:rPr lang="de-DE" sz="1200" dirty="0" smtClean="0"/>
              <a:t> Fair </a:t>
            </a:r>
            <a:r>
              <a:rPr lang="de-DE" sz="1200" dirty="0" err="1"/>
              <a:t>Organization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smtClean="0"/>
              <a:t>CWSS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err="1"/>
              <a:t>L</a:t>
            </a:r>
            <a:r>
              <a:rPr lang="de-DE" sz="1200" dirty="0" err="1" smtClean="0"/>
              <a:t>ogistics</a:t>
            </a:r>
            <a:r>
              <a:rPr lang="de-DE" sz="1200" dirty="0" smtClean="0"/>
              <a:t> </a:t>
            </a:r>
            <a:r>
              <a:rPr lang="de-DE" sz="1200" dirty="0"/>
              <a:t>on </a:t>
            </a:r>
            <a:r>
              <a:rPr lang="de-DE" sz="1200" dirty="0" err="1" smtClean="0"/>
              <a:t>site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smtClean="0"/>
              <a:t>Basic </a:t>
            </a:r>
            <a:r>
              <a:rPr lang="de-DE" sz="1200" dirty="0" err="1"/>
              <a:t>entry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ITB Berlin Virtual Market </a:t>
            </a:r>
            <a:r>
              <a:rPr lang="de-DE" sz="1200" dirty="0" smtClean="0"/>
              <a:t>Place / </a:t>
            </a:r>
            <a:r>
              <a:rPr lang="de-DE" sz="1200" dirty="0" err="1" smtClean="0"/>
              <a:t>Exhibitor</a:t>
            </a:r>
            <a:r>
              <a:rPr lang="de-DE" sz="1200" dirty="0" smtClean="0"/>
              <a:t> Online </a:t>
            </a:r>
            <a:r>
              <a:rPr lang="de-DE" sz="1200" dirty="0" err="1" smtClean="0"/>
              <a:t>catalogue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smtClean="0"/>
              <a:t>Set-</a:t>
            </a:r>
            <a:r>
              <a:rPr lang="de-DE" sz="1200" dirty="0" err="1" smtClean="0"/>
              <a:t>up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1 </a:t>
            </a:r>
            <a:r>
              <a:rPr lang="de-DE" sz="1200" dirty="0" err="1" smtClean="0"/>
              <a:t>brochure</a:t>
            </a:r>
            <a:r>
              <a:rPr lang="de-DE" sz="1200" dirty="0" smtClean="0"/>
              <a:t> </a:t>
            </a:r>
            <a:r>
              <a:rPr lang="de-DE" sz="1200" dirty="0" err="1" smtClean="0"/>
              <a:t>rack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err="1" smtClean="0"/>
              <a:t>Exhibitor</a:t>
            </a:r>
            <a:r>
              <a:rPr lang="de-DE" sz="1200" dirty="0" smtClean="0"/>
              <a:t> </a:t>
            </a:r>
            <a:r>
              <a:rPr lang="de-DE" sz="1200" dirty="0"/>
              <a:t>pass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one</a:t>
            </a:r>
            <a:r>
              <a:rPr lang="de-DE" sz="1200" dirty="0"/>
              <a:t> </a:t>
            </a:r>
            <a:r>
              <a:rPr lang="de-DE" sz="1200" dirty="0" err="1" smtClean="0"/>
              <a:t>person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smtClean="0"/>
              <a:t>Display </a:t>
            </a:r>
            <a:r>
              <a:rPr lang="de-DE" sz="1200" dirty="0" err="1" smtClean="0"/>
              <a:t>of</a:t>
            </a:r>
            <a:r>
              <a:rPr lang="de-DE" sz="1200" dirty="0" smtClean="0"/>
              <a:t> WH </a:t>
            </a:r>
            <a:r>
              <a:rPr lang="de-DE" sz="1200" dirty="0" err="1" smtClean="0"/>
              <a:t>related</a:t>
            </a:r>
            <a:r>
              <a:rPr lang="de-DE" sz="1200" dirty="0" smtClean="0"/>
              <a:t> PR material </a:t>
            </a:r>
            <a:r>
              <a:rPr lang="de-DE" sz="1200" dirty="0" err="1" smtClean="0"/>
              <a:t>during</a:t>
            </a:r>
            <a:r>
              <a:rPr lang="de-DE" sz="1200" dirty="0" smtClean="0"/>
              <a:t> </a:t>
            </a:r>
            <a:r>
              <a:rPr lang="de-DE" sz="1200" dirty="0" err="1" smtClean="0"/>
              <a:t>whole</a:t>
            </a:r>
            <a:r>
              <a:rPr lang="de-DE" sz="1200" dirty="0" smtClean="0"/>
              <a:t> </a:t>
            </a:r>
            <a:r>
              <a:rPr lang="de-DE" sz="1200" dirty="0" err="1" smtClean="0"/>
              <a:t>show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200" dirty="0" err="1" smtClean="0"/>
              <a:t>Possibility</a:t>
            </a:r>
            <a:r>
              <a:rPr lang="de-DE" sz="1200" dirty="0" smtClean="0"/>
              <a:t> </a:t>
            </a:r>
            <a:r>
              <a:rPr lang="de-DE" sz="1200" dirty="0" err="1"/>
              <a:t>to</a:t>
            </a:r>
            <a:r>
              <a:rPr lang="de-DE" sz="1200" dirty="0"/>
              <a:t> hold </a:t>
            </a:r>
            <a:r>
              <a:rPr lang="de-DE" sz="1200" dirty="0" err="1"/>
              <a:t>events</a:t>
            </a:r>
            <a:r>
              <a:rPr lang="de-DE" sz="1200" dirty="0"/>
              <a:t>/</a:t>
            </a:r>
            <a:r>
              <a:rPr lang="de-DE" sz="1200" dirty="0" err="1"/>
              <a:t>presentation</a:t>
            </a:r>
            <a:r>
              <a:rPr lang="de-DE" sz="1200" dirty="0"/>
              <a:t> on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 smtClean="0"/>
              <a:t>booth</a:t>
            </a:r>
            <a:r>
              <a:rPr lang="de-DE" sz="1200" dirty="0" smtClean="0"/>
              <a:t> </a:t>
            </a:r>
            <a:r>
              <a:rPr lang="de-DE" sz="1200" dirty="0" err="1" smtClean="0"/>
              <a:t>space</a:t>
            </a:r>
            <a:endParaRPr lang="de-DE" sz="1200" dirty="0" smtClean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/>
              <a:t>30 </a:t>
            </a:r>
            <a:r>
              <a:rPr lang="en-US" sz="1200" dirty="0"/>
              <a:t>minutes </a:t>
            </a:r>
            <a:r>
              <a:rPr lang="en-US" sz="1200" dirty="0" smtClean="0"/>
              <a:t>slot main </a:t>
            </a:r>
            <a:r>
              <a:rPr lang="en-US" sz="1200" dirty="0"/>
              <a:t>stage </a:t>
            </a:r>
            <a:r>
              <a:rPr lang="en-US" sz="1200" dirty="0" smtClean="0"/>
              <a:t>/ 12th </a:t>
            </a:r>
            <a:r>
              <a:rPr lang="en-US" sz="1200" dirty="0"/>
              <a:t>Pow-Wow for Tourism </a:t>
            </a:r>
            <a:r>
              <a:rPr lang="en-US" sz="1200" dirty="0" smtClean="0"/>
              <a:t>Professionals </a:t>
            </a:r>
            <a:r>
              <a:rPr lang="en-US" sz="800" dirty="0" smtClean="0"/>
              <a:t>(subject to availability)</a:t>
            </a:r>
            <a:endParaRPr lang="en-US" sz="800" dirty="0"/>
          </a:p>
          <a:p>
            <a:pPr>
              <a:spcAft>
                <a:spcPts val="0"/>
              </a:spcAft>
            </a:pPr>
            <a:endParaRPr lang="en-US" sz="1200" b="1" dirty="0" smtClean="0">
              <a:solidFill>
                <a:srgbClr val="1F497D"/>
              </a:solidFill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sz="1200" b="1" dirty="0" smtClean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Registration </a:t>
            </a:r>
            <a:r>
              <a:rPr lang="en-US" sz="1200" b="1" dirty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is on a first come, first served basis and SPACE IS LIMITED!</a:t>
            </a:r>
            <a:endParaRPr lang="de-DE" sz="1200" dirty="0">
              <a:latin typeface="Calibri"/>
              <a:ea typeface="Calibri"/>
              <a:cs typeface="Times New Roman"/>
            </a:endParaRPr>
          </a:p>
          <a:p>
            <a:r>
              <a:rPr lang="en-US" sz="1200" b="1" dirty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Enrollment opens 7</a:t>
            </a:r>
            <a:r>
              <a:rPr lang="en-US" sz="1200" b="1" baseline="30000" dirty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th</a:t>
            </a:r>
            <a:r>
              <a:rPr lang="en-US" sz="1200" b="1" dirty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1200" b="1" dirty="0" smtClean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November; until 12</a:t>
            </a:r>
            <a:r>
              <a:rPr lang="en-US" sz="1200" b="1" baseline="30000" dirty="0" smtClean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th</a:t>
            </a:r>
            <a:r>
              <a:rPr lang="en-US" sz="1200" b="1" dirty="0" smtClean="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 December.</a:t>
            </a:r>
            <a:endParaRPr lang="de-DE" sz="1200" dirty="0" smtClean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Partner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Opportunities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in 2017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pic>
        <p:nvPicPr>
          <p:cNvPr id="11" name="Grafik 10" descr="Infosäule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8" r="28924"/>
          <a:stretch/>
        </p:blipFill>
        <p:spPr bwMode="auto">
          <a:xfrm>
            <a:off x="7899481" y="1988840"/>
            <a:ext cx="983834" cy="1993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X:\01-Pictures\07.0 Events-Meetings-Outings\2016\16-03 ITB Berlin 2016\Bilder Simon + Sacha\DSC_027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97125"/>
            <a:ext cx="2206848" cy="146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1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297B85C-5CD7-4891-BE9A-BCB75A3F603B}" type="slidenum">
              <a:rPr lang="en-US" sz="1400" smtClean="0"/>
              <a:pPr eaLnBrk="1" hangingPunct="1">
                <a:defRPr/>
              </a:pPr>
              <a:t>9</a:t>
            </a:fld>
            <a:endParaRPr lang="en-US" sz="1400" smtClean="0"/>
          </a:p>
        </p:txBody>
      </p:sp>
      <p:sp>
        <p:nvSpPr>
          <p:cNvPr id="12291" name="Textfeld 2"/>
          <p:cNvSpPr txBox="1">
            <a:spLocks noChangeArrowheads="1"/>
          </p:cNvSpPr>
          <p:nvPr/>
        </p:nvSpPr>
        <p:spPr bwMode="auto">
          <a:xfrm>
            <a:off x="394380" y="1045932"/>
            <a:ext cx="8447983" cy="395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1200" dirty="0" smtClean="0"/>
              <a:t>Be an </a:t>
            </a:r>
            <a:r>
              <a:rPr lang="en-US" sz="1200" b="1" dirty="0" smtClean="0"/>
              <a:t>Activity Sponsor </a:t>
            </a:r>
            <a:r>
              <a:rPr lang="en-US" sz="1200" dirty="0" smtClean="0"/>
              <a:t>:</a:t>
            </a:r>
          </a:p>
          <a:p>
            <a:endParaRPr lang="en-US" sz="1200" dirty="0"/>
          </a:p>
          <a:p>
            <a:pPr marL="0" indent="0"/>
            <a:r>
              <a:rPr lang="en-US" sz="1200" dirty="0"/>
              <a:t>D</a:t>
            </a:r>
            <a:r>
              <a:rPr lang="en-US" sz="1200" dirty="0" smtClean="0"/>
              <a:t>uring </a:t>
            </a:r>
            <a:r>
              <a:rPr lang="en-US" sz="1200" dirty="0"/>
              <a:t>the 2 public days </a:t>
            </a:r>
            <a:r>
              <a:rPr lang="en-US" sz="1200" dirty="0" smtClean="0"/>
              <a:t>(</a:t>
            </a:r>
            <a:r>
              <a:rPr lang="en-US" sz="1200" b="1" dirty="0" smtClean="0"/>
              <a:t>Saturday/Sunday</a:t>
            </a:r>
            <a:r>
              <a:rPr lang="en-US" sz="1200" dirty="0" smtClean="0"/>
              <a:t>) use </a:t>
            </a:r>
            <a:r>
              <a:rPr lang="en-US" sz="1200" dirty="0"/>
              <a:t>our </a:t>
            </a:r>
            <a:r>
              <a:rPr lang="en-US" sz="1200" dirty="0" smtClean="0"/>
              <a:t>booth to </a:t>
            </a:r>
            <a:r>
              <a:rPr lang="en-US" sz="1200" dirty="0"/>
              <a:t>demonstrate through customized events and </a:t>
            </a:r>
            <a:r>
              <a:rPr lang="en-US" sz="1200" dirty="0" smtClean="0"/>
              <a:t>activities the </a:t>
            </a:r>
            <a:r>
              <a:rPr lang="en-US" sz="1200" dirty="0"/>
              <a:t>affiliation to the Wadden Sea World Heritage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200" b="1" dirty="0" err="1" smtClean="0">
                <a:ea typeface="Calibri"/>
              </a:rPr>
              <a:t>What</a:t>
            </a:r>
            <a:r>
              <a:rPr lang="de-DE" sz="1200" b="1" dirty="0" smtClean="0">
                <a:ea typeface="Calibri"/>
              </a:rPr>
              <a:t> </a:t>
            </a:r>
            <a:r>
              <a:rPr lang="de-DE" sz="1200" b="1" dirty="0">
                <a:ea typeface="Calibri"/>
              </a:rPr>
              <a:t>do </a:t>
            </a:r>
            <a:r>
              <a:rPr lang="de-DE" sz="1200" b="1" dirty="0" err="1">
                <a:ea typeface="Calibri"/>
              </a:rPr>
              <a:t>we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offer</a:t>
            </a:r>
            <a:r>
              <a:rPr lang="de-DE" sz="1200" b="1" dirty="0">
                <a:ea typeface="Calibri"/>
              </a:rPr>
              <a:t>?</a:t>
            </a:r>
            <a:endParaRPr lang="de-DE" sz="12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Area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your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activities</a:t>
            </a:r>
            <a:r>
              <a:rPr lang="de-DE" sz="1200" dirty="0">
                <a:ea typeface="Calibri"/>
              </a:rPr>
              <a:t> / </a:t>
            </a:r>
            <a:r>
              <a:rPr lang="de-DE" sz="1200" dirty="0" err="1">
                <a:ea typeface="Calibri"/>
              </a:rPr>
              <a:t>customized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events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>
                <a:ea typeface="Calibri"/>
              </a:rPr>
              <a:t>at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smtClean="0">
                <a:ea typeface="Calibri"/>
              </a:rPr>
              <a:t>Wadden </a:t>
            </a:r>
            <a:r>
              <a:rPr lang="de-DE" sz="1200" dirty="0" err="1" smtClean="0">
                <a:ea typeface="Calibri"/>
              </a:rPr>
              <a:t>Sea</a:t>
            </a:r>
            <a:r>
              <a:rPr lang="de-DE" sz="1200" dirty="0" smtClean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exhibition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space</a:t>
            </a:r>
            <a:r>
              <a:rPr lang="de-DE" sz="1200" dirty="0">
                <a:ea typeface="Calibri"/>
              </a:rPr>
              <a:t> in Hall 4.1.b </a:t>
            </a: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Display </a:t>
            </a:r>
            <a:r>
              <a:rPr lang="de-DE" sz="1200" dirty="0" err="1">
                <a:ea typeface="Calibri"/>
              </a:rPr>
              <a:t>of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your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information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PR material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weekend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800" dirty="0" smtClean="0">
                <a:ea typeface="Calibri"/>
              </a:rPr>
              <a:t>(</a:t>
            </a:r>
            <a:r>
              <a:rPr lang="en-US" sz="800" dirty="0" smtClean="0">
                <a:ea typeface="Calibri"/>
              </a:rPr>
              <a:t>due </a:t>
            </a:r>
            <a:r>
              <a:rPr lang="en-US" sz="800" dirty="0">
                <a:ea typeface="Calibri"/>
              </a:rPr>
              <a:t>to limited space, the </a:t>
            </a:r>
            <a:r>
              <a:rPr lang="en-US" sz="800" dirty="0" smtClean="0">
                <a:ea typeface="Calibri"/>
              </a:rPr>
              <a:t>CWSS reserves </a:t>
            </a:r>
            <a:r>
              <a:rPr lang="en-US" sz="800" dirty="0">
                <a:ea typeface="Calibri"/>
              </a:rPr>
              <a:t>the right to limit the </a:t>
            </a:r>
            <a:r>
              <a:rPr lang="en-US" sz="800" dirty="0" smtClean="0">
                <a:ea typeface="Calibri"/>
              </a:rPr>
              <a:t>display)</a:t>
            </a:r>
            <a:endParaRPr lang="de-DE" sz="8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Integration in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ITB-B2C </a:t>
            </a:r>
            <a:r>
              <a:rPr lang="de-DE" sz="1200" dirty="0" err="1">
                <a:ea typeface="Calibri"/>
              </a:rPr>
              <a:t>campaign</a:t>
            </a:r>
            <a:r>
              <a:rPr lang="de-DE" sz="1200" dirty="0">
                <a:ea typeface="Calibri"/>
              </a:rPr>
              <a:t> in </a:t>
            </a:r>
            <a:r>
              <a:rPr lang="de-DE" sz="1200" dirty="0" err="1">
                <a:ea typeface="Calibri"/>
              </a:rPr>
              <a:t>print</a:t>
            </a:r>
            <a:r>
              <a:rPr lang="de-DE" sz="1200" dirty="0">
                <a:ea typeface="Calibri"/>
              </a:rPr>
              <a:t>, online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newsletters</a:t>
            </a:r>
            <a:r>
              <a:rPr lang="de-DE" sz="1200" dirty="0">
                <a:ea typeface="Calibri"/>
              </a:rPr>
              <a:t> </a:t>
            </a: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Logo </a:t>
            </a:r>
            <a:r>
              <a:rPr lang="de-DE" sz="1200" dirty="0" err="1">
                <a:ea typeface="Calibri"/>
              </a:rPr>
              <a:t>placement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promotion</a:t>
            </a:r>
            <a:r>
              <a:rPr lang="de-DE" sz="1200" dirty="0">
                <a:ea typeface="Calibri"/>
              </a:rPr>
              <a:t> at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ITB </a:t>
            </a:r>
            <a:r>
              <a:rPr lang="de-DE" sz="1200" dirty="0" err="1">
                <a:ea typeface="Calibri"/>
              </a:rPr>
              <a:t>program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side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of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Wadden </a:t>
            </a:r>
            <a:r>
              <a:rPr lang="de-DE" sz="1200" dirty="0" err="1">
                <a:ea typeface="Calibri"/>
              </a:rPr>
              <a:t>Sea</a:t>
            </a:r>
            <a:r>
              <a:rPr lang="de-DE" sz="1200" dirty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webpage</a:t>
            </a:r>
            <a:endParaRPr lang="de-DE" sz="1200" dirty="0">
              <a:ea typeface="Calibri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de-DE" sz="1200" dirty="0">
                <a:ea typeface="Calibri"/>
              </a:rPr>
              <a:t>In </a:t>
            </a:r>
            <a:r>
              <a:rPr lang="de-DE" sz="1200" dirty="0" err="1">
                <a:ea typeface="Calibri"/>
              </a:rPr>
              <a:t>addition</a:t>
            </a:r>
            <a:r>
              <a:rPr lang="de-DE" sz="1200" dirty="0">
                <a:ea typeface="Calibri"/>
              </a:rPr>
              <a:t>, </a:t>
            </a:r>
            <a:r>
              <a:rPr lang="de-DE" sz="1200" dirty="0" err="1">
                <a:ea typeface="Calibri"/>
              </a:rPr>
              <a:t>we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provide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smtClean="0">
                <a:ea typeface="Calibri"/>
              </a:rPr>
              <a:t> a 1- </a:t>
            </a:r>
            <a:r>
              <a:rPr lang="de-DE" sz="1200" dirty="0" err="1" smtClean="0">
                <a:ea typeface="Calibri"/>
              </a:rPr>
              <a:t>day</a:t>
            </a:r>
            <a:r>
              <a:rPr lang="de-DE" sz="1200" dirty="0" smtClean="0">
                <a:ea typeface="Calibri"/>
              </a:rPr>
              <a:t>- ticket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trade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smtClean="0">
                <a:ea typeface="Calibri"/>
              </a:rPr>
              <a:t>fair </a:t>
            </a:r>
            <a:r>
              <a:rPr lang="de-DE" sz="1200" dirty="0" err="1" smtClean="0">
                <a:ea typeface="Calibri"/>
              </a:rPr>
              <a:t>to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each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sponsor</a:t>
            </a:r>
            <a:r>
              <a:rPr lang="de-DE" sz="1200" dirty="0">
                <a:ea typeface="Calibri"/>
              </a:rPr>
              <a:t/>
            </a:r>
            <a:br>
              <a:rPr lang="de-DE" sz="1200" dirty="0">
                <a:ea typeface="Calibri"/>
              </a:rPr>
            </a:br>
            <a:endParaRPr lang="de-DE" sz="1200" dirty="0">
              <a:ea typeface="Calibri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de-DE" sz="1200" b="1" dirty="0" err="1">
                <a:ea typeface="Calibri"/>
              </a:rPr>
              <a:t>What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we</a:t>
            </a:r>
            <a:r>
              <a:rPr lang="de-DE" sz="1200" b="1" dirty="0">
                <a:ea typeface="Calibri"/>
              </a:rPr>
              <a:t> </a:t>
            </a:r>
            <a:r>
              <a:rPr lang="de-DE" sz="1200" b="1" dirty="0" err="1">
                <a:ea typeface="Calibri"/>
              </a:rPr>
              <a:t>expect</a:t>
            </a:r>
            <a:r>
              <a:rPr lang="de-DE" sz="1200" b="1" dirty="0">
                <a:ea typeface="Calibri"/>
              </a:rPr>
              <a:t> in </a:t>
            </a:r>
            <a:r>
              <a:rPr lang="de-DE" sz="1200" b="1" dirty="0" err="1">
                <a:ea typeface="Calibri"/>
              </a:rPr>
              <a:t>return</a:t>
            </a:r>
            <a:r>
              <a:rPr lang="de-DE" sz="1200" b="1" dirty="0">
                <a:ea typeface="Calibri"/>
              </a:rPr>
              <a:t>?</a:t>
            </a:r>
            <a:endParaRPr lang="de-DE" sz="1200" dirty="0">
              <a:ea typeface="Calibri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</a:pPr>
            <a:r>
              <a:rPr lang="de-DE" sz="1200" dirty="0" err="1" smtClean="0">
                <a:ea typeface="Calibri"/>
              </a:rPr>
              <a:t>Organize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implement</a:t>
            </a:r>
            <a:r>
              <a:rPr lang="de-DE" sz="1200" dirty="0">
                <a:ea typeface="Calibri"/>
              </a:rPr>
              <a:t> a </a:t>
            </a:r>
            <a:r>
              <a:rPr lang="de-DE" sz="1200" dirty="0" err="1">
                <a:ea typeface="Calibri"/>
              </a:rPr>
              <a:t>cultural</a:t>
            </a:r>
            <a:r>
              <a:rPr lang="de-DE" sz="1200" dirty="0">
                <a:ea typeface="Calibri"/>
              </a:rPr>
              <a:t>, </a:t>
            </a:r>
            <a:r>
              <a:rPr lang="de-DE" sz="1200" dirty="0" err="1">
                <a:ea typeface="Calibri"/>
              </a:rPr>
              <a:t>culinary</a:t>
            </a:r>
            <a:r>
              <a:rPr lang="de-DE" sz="1200" dirty="0">
                <a:ea typeface="Calibri"/>
              </a:rPr>
              <a:t>, </a:t>
            </a:r>
            <a:r>
              <a:rPr lang="de-DE" sz="1200" dirty="0" err="1">
                <a:ea typeface="Calibri"/>
              </a:rPr>
              <a:t>fun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other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activities</a:t>
            </a:r>
            <a:r>
              <a:rPr lang="de-DE" sz="1200" dirty="0">
                <a:ea typeface="Calibri"/>
              </a:rPr>
              <a:t> at </a:t>
            </a:r>
            <a:r>
              <a:rPr lang="de-DE" sz="1200" dirty="0" err="1">
                <a:ea typeface="Calibri"/>
              </a:rPr>
              <a:t>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booth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for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ITB </a:t>
            </a:r>
            <a:r>
              <a:rPr lang="de-DE" sz="1200" dirty="0" err="1">
                <a:ea typeface="Calibri"/>
              </a:rPr>
              <a:t>weekend</a:t>
            </a:r>
            <a:r>
              <a:rPr lang="de-DE" sz="1200" dirty="0">
                <a:ea typeface="Calibri"/>
              </a:rPr>
              <a:t>, </a:t>
            </a:r>
            <a:r>
              <a:rPr lang="de-DE" sz="1200" dirty="0" err="1">
                <a:ea typeface="Calibri"/>
              </a:rPr>
              <a:t>show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your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solidarity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with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and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support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of</a:t>
            </a:r>
            <a:r>
              <a:rPr lang="de-DE" sz="1200" dirty="0" smtClean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the</a:t>
            </a:r>
            <a:r>
              <a:rPr lang="de-DE" sz="1200" dirty="0" smtClean="0">
                <a:ea typeface="Calibri"/>
              </a:rPr>
              <a:t> Wadden </a:t>
            </a:r>
            <a:r>
              <a:rPr lang="de-DE" sz="1200" dirty="0" err="1">
                <a:ea typeface="Calibri"/>
              </a:rPr>
              <a:t>Sea</a:t>
            </a:r>
            <a:r>
              <a:rPr lang="de-DE" sz="1200" dirty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. </a:t>
            </a:r>
            <a:r>
              <a:rPr lang="de-DE" sz="1200" dirty="0" err="1">
                <a:ea typeface="Calibri"/>
              </a:rPr>
              <a:t>Thrill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ITB </a:t>
            </a:r>
            <a:r>
              <a:rPr lang="de-DE" sz="1200" dirty="0" err="1">
                <a:ea typeface="Calibri"/>
              </a:rPr>
              <a:t>visitors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and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create</a:t>
            </a:r>
            <a:r>
              <a:rPr lang="de-DE" sz="1200" dirty="0">
                <a:ea typeface="Calibri"/>
              </a:rPr>
              <a:t> an </a:t>
            </a:r>
            <a:r>
              <a:rPr lang="de-DE" sz="1200" dirty="0" err="1">
                <a:ea typeface="Calibri"/>
              </a:rPr>
              <a:t>event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that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carries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fascination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of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>
                <a:ea typeface="Calibri"/>
              </a:rPr>
              <a:t>the</a:t>
            </a:r>
            <a:r>
              <a:rPr lang="de-DE" sz="1200" dirty="0">
                <a:ea typeface="Calibri"/>
              </a:rPr>
              <a:t> Wadden </a:t>
            </a:r>
            <a:r>
              <a:rPr lang="de-DE" sz="1200" dirty="0" err="1">
                <a:ea typeface="Calibri"/>
              </a:rPr>
              <a:t>Sea</a:t>
            </a:r>
            <a:r>
              <a:rPr lang="de-DE" sz="1200" dirty="0">
                <a:ea typeface="Calibri"/>
              </a:rPr>
              <a:t> World </a:t>
            </a:r>
            <a:r>
              <a:rPr lang="de-DE" sz="1200" dirty="0" err="1">
                <a:ea typeface="Calibri"/>
              </a:rPr>
              <a:t>Heritage</a:t>
            </a:r>
            <a:r>
              <a:rPr lang="de-DE" sz="1200" dirty="0">
                <a:ea typeface="Calibri"/>
              </a:rPr>
              <a:t> </a:t>
            </a:r>
            <a:r>
              <a:rPr lang="de-DE" sz="1200" dirty="0" err="1" smtClean="0">
                <a:ea typeface="Calibri"/>
              </a:rPr>
              <a:t>experience</a:t>
            </a:r>
            <a:r>
              <a:rPr lang="de-DE" sz="1200" dirty="0" smtClean="0">
                <a:ea typeface="Calibri"/>
              </a:rPr>
              <a:t>.</a:t>
            </a:r>
            <a:r>
              <a:rPr lang="de-DE" sz="1200" dirty="0">
                <a:ea typeface="Calibri"/>
              </a:rPr>
              <a:t/>
            </a:r>
            <a:br>
              <a:rPr lang="de-DE" sz="1200" dirty="0">
                <a:ea typeface="Calibri"/>
              </a:rPr>
            </a:br>
            <a:endParaRPr lang="de-DE" sz="1200" dirty="0">
              <a:ea typeface="Calibri"/>
            </a:endParaRPr>
          </a:p>
          <a:p>
            <a:endParaRPr lang="de-DE" sz="1200" dirty="0"/>
          </a:p>
        </p:txBody>
      </p:sp>
      <p:grpSp>
        <p:nvGrpSpPr>
          <p:cNvPr id="10244" name="Gruppieren 8"/>
          <p:cNvGrpSpPr>
            <a:grpSpLocks/>
          </p:cNvGrpSpPr>
          <p:nvPr/>
        </p:nvGrpSpPr>
        <p:grpSpPr bwMode="auto">
          <a:xfrm>
            <a:off x="-14288" y="5613400"/>
            <a:ext cx="9158288" cy="1244600"/>
            <a:chOff x="-15552" y="5612761"/>
            <a:chExt cx="9921552" cy="1245239"/>
          </a:xfrm>
        </p:grpSpPr>
        <p:pic>
          <p:nvPicPr>
            <p:cNvPr id="1024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52" y="5612761"/>
              <a:ext cx="9921552" cy="1245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5059" y="6155391"/>
              <a:ext cx="748462" cy="64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9161" y="6155391"/>
              <a:ext cx="484428" cy="62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4038" y="549275"/>
            <a:ext cx="8020050" cy="461963"/>
          </a:xfrm>
          <a:prstGeom prst="rect">
            <a:avLst/>
          </a:prstGeom>
          <a:solidFill>
            <a:srgbClr val="77D0F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2075" tIns="46038" rIns="21600" bIns="46038">
            <a:spAutoFit/>
          </a:bodyPr>
          <a:lstStyle/>
          <a:p>
            <a:pPr algn="ctr" defTabSz="762000" eaLnBrk="0" hangingPunct="0">
              <a:spcBef>
                <a:spcPct val="50000"/>
              </a:spcBef>
              <a:defRPr/>
            </a:pP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Partner </a:t>
            </a:r>
            <a:r>
              <a:rPr lang="de-DE" altLang="de-DE" sz="2400" b="1" dirty="0" err="1" smtClean="0">
                <a:solidFill>
                  <a:srgbClr val="000000"/>
                </a:solidFill>
                <a:latin typeface="RotisSansSerif"/>
                <a:cs typeface="+mn-cs"/>
              </a:rPr>
              <a:t>Opportunities</a:t>
            </a:r>
            <a:r>
              <a:rPr lang="de-DE" altLang="de-DE" sz="2400" b="1" dirty="0" smtClean="0">
                <a:solidFill>
                  <a:srgbClr val="000000"/>
                </a:solidFill>
                <a:latin typeface="RotisSansSerif"/>
                <a:cs typeface="+mn-cs"/>
              </a:rPr>
              <a:t> in 2017</a:t>
            </a:r>
            <a:endParaRPr lang="en-US" altLang="de-DE" sz="2400" b="1" dirty="0">
              <a:solidFill>
                <a:srgbClr val="000000"/>
              </a:solidFill>
              <a:latin typeface="RotisSansSerif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96" y="4577255"/>
            <a:ext cx="1624057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138" y="4577255"/>
            <a:ext cx="162406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654" y="4584750"/>
            <a:ext cx="162406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714" y="4584750"/>
            <a:ext cx="72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714" y="4584750"/>
            <a:ext cx="162406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5760066" y="340403"/>
            <a:ext cx="45889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free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sz="32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charge</a:t>
            </a:r>
            <a:r>
              <a:rPr lang="de-DE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de-DE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X:\01-Pictures\07.0 Events-Meetings-Outings\2016\16-03 ITB Berlin 2016\Bilder Simon + Sacha\DSC_044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774" y="4572289"/>
            <a:ext cx="162421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92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1083</Words>
  <Application>Microsoft Office PowerPoint</Application>
  <PresentationFormat>Bildschirmpräsentation (4:3)</PresentationFormat>
  <Paragraphs>166</Paragraphs>
  <Slides>12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Anja Domnick</dc:creator>
  <cp:lastModifiedBy>Anja Domnick</cp:lastModifiedBy>
  <cp:revision>59</cp:revision>
  <dcterms:created xsi:type="dcterms:W3CDTF">2016-07-29T13:43:28Z</dcterms:created>
  <dcterms:modified xsi:type="dcterms:W3CDTF">2016-10-21T09:16:17Z</dcterms:modified>
</cp:coreProperties>
</file>